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6" r:id="rId31"/>
    <p:sldId id="287" r:id="rId32"/>
    <p:sldId id="288" r:id="rId33"/>
    <p:sldId id="289" r:id="rId3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CC"/>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42DF98-BAC4-4CAE-833E-6C6D1BF35B5C}" type="datetimeFigureOut">
              <a:rPr lang="en-US" smtClean="0"/>
              <a:t>12/10/2010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FB76A8-37E5-4166-B592-6B6264BF83A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2FB76A8-37E5-4166-B592-6B6264BF83A5}"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F160961-40EA-49DC-AB34-8E6B7A64E3E4}"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64A4CAC-6E0A-477F-A08C-66BE2E85F45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BA4E4D7-3260-42AF-9840-0545A444C4F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AD57E343-60A5-440F-8009-D91AD421CC2A}"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AF986D49-4E71-481E-8A71-FCC09F223772}"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5C243A3-11A7-4E7B-835E-43C9C70FC80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3F4AF84-AFEF-48BE-8BA0-2830B345CDD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0C9AE0F-34D5-4ADF-8831-0F5E583B230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4BFB908-3113-4849-B327-6D3022168686}"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21B5C3B-4837-4354-9269-4F5F981E1B5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1E5D154-2667-4335-A7D1-DDCDA93A9D9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EB9AF1F-AE06-4B3F-AF17-E5A338325D8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3580878-DC19-49A5-811F-85E4DBED7D0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66CC"/>
            </a:gs>
            <a:gs pos="50000">
              <a:srgbClr val="66FF33"/>
            </a:gs>
            <a:gs pos="100000">
              <a:srgbClr val="FF66CC"/>
            </a:gs>
          </a:gsLst>
          <a:lin ang="189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893DC6F-6ECC-4BBD-A1ED-17E9ABE7126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Kingdom: Plantae</a:t>
            </a:r>
          </a:p>
        </p:txBody>
      </p:sp>
      <p:sp>
        <p:nvSpPr>
          <p:cNvPr id="2051" name="Rectangle 3"/>
          <p:cNvSpPr>
            <a:spLocks noGrp="1" noChangeArrowheads="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Line 4"/>
          <p:cNvSpPr>
            <a:spLocks noChangeShapeType="1"/>
          </p:cNvSpPr>
          <p:nvPr/>
        </p:nvSpPr>
        <p:spPr bwMode="auto">
          <a:xfrm>
            <a:off x="4572000" y="1920875"/>
            <a:ext cx="0" cy="198438"/>
          </a:xfrm>
          <a:prstGeom prst="line">
            <a:avLst/>
          </a:prstGeom>
          <a:noFill/>
          <a:ln w="9525">
            <a:solidFill>
              <a:schemeClr val="tx1"/>
            </a:solidFill>
            <a:round/>
            <a:headEnd/>
            <a:tailEnd/>
          </a:ln>
          <a:effectLst/>
        </p:spPr>
        <p:txBody>
          <a:bodyPr/>
          <a:lstStyle/>
          <a:p>
            <a:endParaRPr lang="en-US"/>
          </a:p>
        </p:txBody>
      </p:sp>
      <p:sp>
        <p:nvSpPr>
          <p:cNvPr id="13317" name="Rectangle 5"/>
          <p:cNvSpPr>
            <a:spLocks noChangeArrowheads="1"/>
          </p:cNvSpPr>
          <p:nvPr/>
        </p:nvSpPr>
        <p:spPr bwMode="auto">
          <a:xfrm>
            <a:off x="1371600" y="231775"/>
            <a:ext cx="6419850" cy="987425"/>
          </a:xfrm>
          <a:prstGeom prst="rect">
            <a:avLst/>
          </a:prstGeom>
          <a:noFill/>
          <a:ln w="9525">
            <a:noFill/>
            <a:miter lim="800000"/>
            <a:headEnd/>
            <a:tailEnd/>
          </a:ln>
          <a:effectLst/>
        </p:spPr>
        <p:txBody>
          <a:bodyPr anchor="ctr"/>
          <a:lstStyle/>
          <a:p>
            <a:pPr algn="ctr"/>
            <a:r>
              <a:rPr lang="en-US" sz="4400">
                <a:solidFill>
                  <a:schemeClr val="tx2"/>
                </a:solidFill>
              </a:rPr>
              <a:t>Seed Plant Structures</a:t>
            </a:r>
          </a:p>
        </p:txBody>
      </p:sp>
      <p:sp>
        <p:nvSpPr>
          <p:cNvPr id="13318" name="Oval 6"/>
          <p:cNvSpPr>
            <a:spLocks noChangeArrowheads="1"/>
          </p:cNvSpPr>
          <p:nvPr/>
        </p:nvSpPr>
        <p:spPr bwMode="auto">
          <a:xfrm>
            <a:off x="3633788" y="1216025"/>
            <a:ext cx="1876425" cy="736600"/>
          </a:xfrm>
          <a:prstGeom prst="ellipse">
            <a:avLst/>
          </a:prstGeom>
          <a:solidFill>
            <a:srgbClr val="CCCCFF"/>
          </a:solidFill>
          <a:ln w="9525">
            <a:solidFill>
              <a:schemeClr val="tx1"/>
            </a:solidFill>
            <a:round/>
            <a:headEnd/>
            <a:tailEnd/>
          </a:ln>
          <a:effectLst/>
        </p:spPr>
        <p:txBody>
          <a:bodyPr wrap="none" anchor="ctr"/>
          <a:lstStyle/>
          <a:p>
            <a:pPr algn="ctr" eaLnBrk="0" hangingPunct="0"/>
            <a:endParaRPr lang="en-US" sz="1600" b="1"/>
          </a:p>
        </p:txBody>
      </p:sp>
      <p:sp>
        <p:nvSpPr>
          <p:cNvPr id="13319" name="Text Box 7"/>
          <p:cNvSpPr txBox="1">
            <a:spLocks noChangeArrowheads="1"/>
          </p:cNvSpPr>
          <p:nvPr/>
        </p:nvSpPr>
        <p:spPr bwMode="auto">
          <a:xfrm>
            <a:off x="4221163" y="2119313"/>
            <a:ext cx="708025" cy="271462"/>
          </a:xfrm>
          <a:prstGeom prst="rect">
            <a:avLst/>
          </a:prstGeom>
          <a:noFill/>
          <a:ln w="9525">
            <a:noFill/>
            <a:miter lim="800000"/>
            <a:headEnd/>
            <a:tailEnd/>
          </a:ln>
          <a:effectLst/>
        </p:spPr>
        <p:txBody>
          <a:bodyPr wrap="none">
            <a:spAutoFit/>
          </a:bodyPr>
          <a:lstStyle/>
          <a:p>
            <a:pPr algn="ctr" eaLnBrk="0" hangingPunct="0">
              <a:lnSpc>
                <a:spcPct val="90000"/>
              </a:lnSpc>
            </a:pPr>
            <a:r>
              <a:rPr lang="en-US" sz="1300"/>
              <a:t>include</a:t>
            </a:r>
          </a:p>
        </p:txBody>
      </p:sp>
      <p:sp>
        <p:nvSpPr>
          <p:cNvPr id="13320" name="Line 8"/>
          <p:cNvSpPr>
            <a:spLocks noChangeShapeType="1"/>
          </p:cNvSpPr>
          <p:nvPr/>
        </p:nvSpPr>
        <p:spPr bwMode="auto">
          <a:xfrm>
            <a:off x="4572000" y="2373313"/>
            <a:ext cx="0" cy="146050"/>
          </a:xfrm>
          <a:prstGeom prst="line">
            <a:avLst/>
          </a:prstGeom>
          <a:noFill/>
          <a:ln w="9525">
            <a:solidFill>
              <a:schemeClr val="tx1"/>
            </a:solidFill>
            <a:round/>
            <a:headEnd/>
            <a:tailEnd/>
          </a:ln>
          <a:effectLst/>
        </p:spPr>
        <p:txBody>
          <a:bodyPr/>
          <a:lstStyle/>
          <a:p>
            <a:endParaRPr lang="en-US"/>
          </a:p>
        </p:txBody>
      </p:sp>
      <p:sp>
        <p:nvSpPr>
          <p:cNvPr id="13321" name="Line 9"/>
          <p:cNvSpPr>
            <a:spLocks noChangeShapeType="1"/>
          </p:cNvSpPr>
          <p:nvPr/>
        </p:nvSpPr>
        <p:spPr bwMode="auto">
          <a:xfrm>
            <a:off x="1035050" y="2519363"/>
            <a:ext cx="4970463" cy="0"/>
          </a:xfrm>
          <a:prstGeom prst="line">
            <a:avLst/>
          </a:prstGeom>
          <a:noFill/>
          <a:ln w="9525">
            <a:solidFill>
              <a:schemeClr val="tx1"/>
            </a:solidFill>
            <a:round/>
            <a:headEnd/>
            <a:tailEnd/>
          </a:ln>
          <a:effectLst/>
        </p:spPr>
        <p:txBody>
          <a:bodyPr/>
          <a:lstStyle/>
          <a:p>
            <a:endParaRPr lang="en-US"/>
          </a:p>
        </p:txBody>
      </p:sp>
      <p:sp>
        <p:nvSpPr>
          <p:cNvPr id="13322" name="Line 10"/>
          <p:cNvSpPr>
            <a:spLocks noChangeShapeType="1"/>
          </p:cNvSpPr>
          <p:nvPr/>
        </p:nvSpPr>
        <p:spPr bwMode="auto">
          <a:xfrm>
            <a:off x="1036638" y="2519363"/>
            <a:ext cx="0" cy="185737"/>
          </a:xfrm>
          <a:prstGeom prst="line">
            <a:avLst/>
          </a:prstGeom>
          <a:noFill/>
          <a:ln w="9525">
            <a:solidFill>
              <a:schemeClr val="tx1"/>
            </a:solidFill>
            <a:round/>
            <a:headEnd/>
            <a:tailEnd type="triangle" w="med" len="med"/>
          </a:ln>
          <a:effectLst/>
        </p:spPr>
        <p:txBody>
          <a:bodyPr/>
          <a:lstStyle/>
          <a:p>
            <a:endParaRPr lang="en-US"/>
          </a:p>
        </p:txBody>
      </p:sp>
      <p:sp>
        <p:nvSpPr>
          <p:cNvPr id="13323" name="Line 11"/>
          <p:cNvSpPr>
            <a:spLocks noChangeShapeType="1"/>
          </p:cNvSpPr>
          <p:nvPr/>
        </p:nvSpPr>
        <p:spPr bwMode="auto">
          <a:xfrm>
            <a:off x="1036638" y="3241675"/>
            <a:ext cx="0" cy="252413"/>
          </a:xfrm>
          <a:prstGeom prst="line">
            <a:avLst/>
          </a:prstGeom>
          <a:noFill/>
          <a:ln w="9525">
            <a:solidFill>
              <a:schemeClr val="tx1"/>
            </a:solidFill>
            <a:round/>
            <a:headEnd/>
            <a:tailEnd/>
          </a:ln>
          <a:effectLst/>
        </p:spPr>
        <p:txBody>
          <a:bodyPr/>
          <a:lstStyle/>
          <a:p>
            <a:endParaRPr lang="en-US"/>
          </a:p>
        </p:txBody>
      </p:sp>
      <p:sp>
        <p:nvSpPr>
          <p:cNvPr id="13324" name="Oval 12"/>
          <p:cNvSpPr>
            <a:spLocks noChangeArrowheads="1"/>
          </p:cNvSpPr>
          <p:nvPr/>
        </p:nvSpPr>
        <p:spPr bwMode="auto">
          <a:xfrm>
            <a:off x="392113" y="2743200"/>
            <a:ext cx="1290637" cy="603250"/>
          </a:xfrm>
          <a:prstGeom prst="ellipse">
            <a:avLst/>
          </a:prstGeom>
          <a:solidFill>
            <a:srgbClr val="CCCCFF"/>
          </a:solidFill>
          <a:ln w="9525">
            <a:solidFill>
              <a:schemeClr val="tx1"/>
            </a:solidFill>
            <a:round/>
            <a:headEnd/>
            <a:tailEnd/>
          </a:ln>
          <a:effectLst/>
        </p:spPr>
        <p:txBody>
          <a:bodyPr wrap="none" anchor="ctr"/>
          <a:lstStyle/>
          <a:p>
            <a:pPr algn="ctr" eaLnBrk="0" hangingPunct="0">
              <a:lnSpc>
                <a:spcPct val="85000"/>
              </a:lnSpc>
            </a:pPr>
            <a:endParaRPr lang="en-US" sz="1300"/>
          </a:p>
        </p:txBody>
      </p:sp>
      <p:sp>
        <p:nvSpPr>
          <p:cNvPr id="13325" name="Text Box 13"/>
          <p:cNvSpPr txBox="1">
            <a:spLocks noChangeArrowheads="1"/>
          </p:cNvSpPr>
          <p:nvPr/>
        </p:nvSpPr>
        <p:spPr bwMode="auto">
          <a:xfrm>
            <a:off x="642938" y="3452813"/>
            <a:ext cx="790575" cy="271462"/>
          </a:xfrm>
          <a:prstGeom prst="rect">
            <a:avLst/>
          </a:prstGeom>
          <a:noFill/>
          <a:ln w="9525">
            <a:noFill/>
            <a:miter lim="800000"/>
            <a:headEnd/>
            <a:tailEnd/>
          </a:ln>
          <a:effectLst/>
        </p:spPr>
        <p:txBody>
          <a:bodyPr wrap="none">
            <a:spAutoFit/>
          </a:bodyPr>
          <a:lstStyle/>
          <a:p>
            <a:pPr algn="ctr" eaLnBrk="0" hangingPunct="0">
              <a:lnSpc>
                <a:spcPct val="90000"/>
              </a:lnSpc>
            </a:pPr>
            <a:r>
              <a:rPr lang="en-US" sz="1300"/>
              <a:t>includes</a:t>
            </a:r>
          </a:p>
        </p:txBody>
      </p:sp>
      <p:sp>
        <p:nvSpPr>
          <p:cNvPr id="13326" name="Line 14"/>
          <p:cNvSpPr>
            <a:spLocks noChangeShapeType="1"/>
          </p:cNvSpPr>
          <p:nvPr/>
        </p:nvSpPr>
        <p:spPr bwMode="auto">
          <a:xfrm>
            <a:off x="2400300" y="2519363"/>
            <a:ext cx="0" cy="185737"/>
          </a:xfrm>
          <a:prstGeom prst="line">
            <a:avLst/>
          </a:prstGeom>
          <a:noFill/>
          <a:ln w="9525">
            <a:solidFill>
              <a:schemeClr val="tx1"/>
            </a:solidFill>
            <a:round/>
            <a:headEnd/>
            <a:tailEnd type="triangle" w="med" len="med"/>
          </a:ln>
          <a:effectLst/>
        </p:spPr>
        <p:txBody>
          <a:bodyPr/>
          <a:lstStyle/>
          <a:p>
            <a:endParaRPr lang="en-US"/>
          </a:p>
        </p:txBody>
      </p:sp>
      <p:sp>
        <p:nvSpPr>
          <p:cNvPr id="13327" name="Oval 15"/>
          <p:cNvSpPr>
            <a:spLocks noChangeArrowheads="1"/>
          </p:cNvSpPr>
          <p:nvPr/>
        </p:nvSpPr>
        <p:spPr bwMode="auto">
          <a:xfrm>
            <a:off x="1755775" y="2743200"/>
            <a:ext cx="1289050" cy="603250"/>
          </a:xfrm>
          <a:prstGeom prst="ellipse">
            <a:avLst/>
          </a:prstGeom>
          <a:solidFill>
            <a:srgbClr val="CCCCFF"/>
          </a:solidFill>
          <a:ln w="9525">
            <a:solidFill>
              <a:schemeClr val="tx1"/>
            </a:solidFill>
            <a:round/>
            <a:headEnd/>
            <a:tailEnd/>
          </a:ln>
          <a:effectLst/>
        </p:spPr>
        <p:txBody>
          <a:bodyPr wrap="none" anchor="ctr"/>
          <a:lstStyle/>
          <a:p>
            <a:pPr algn="ctr" eaLnBrk="0" hangingPunct="0">
              <a:lnSpc>
                <a:spcPct val="85000"/>
              </a:lnSpc>
            </a:pPr>
            <a:endParaRPr lang="en-US" sz="1300"/>
          </a:p>
        </p:txBody>
      </p:sp>
      <p:sp>
        <p:nvSpPr>
          <p:cNvPr id="13328" name="Line 16"/>
          <p:cNvSpPr>
            <a:spLocks noChangeShapeType="1"/>
          </p:cNvSpPr>
          <p:nvPr/>
        </p:nvSpPr>
        <p:spPr bwMode="auto">
          <a:xfrm>
            <a:off x="3763963" y="2519363"/>
            <a:ext cx="0" cy="185737"/>
          </a:xfrm>
          <a:prstGeom prst="line">
            <a:avLst/>
          </a:prstGeom>
          <a:noFill/>
          <a:ln w="9525">
            <a:solidFill>
              <a:schemeClr val="tx1"/>
            </a:solidFill>
            <a:round/>
            <a:headEnd/>
            <a:tailEnd type="triangle" w="med" len="med"/>
          </a:ln>
          <a:effectLst/>
        </p:spPr>
        <p:txBody>
          <a:bodyPr/>
          <a:lstStyle/>
          <a:p>
            <a:endParaRPr lang="en-US"/>
          </a:p>
        </p:txBody>
      </p:sp>
      <p:sp>
        <p:nvSpPr>
          <p:cNvPr id="13329" name="Line 17"/>
          <p:cNvSpPr>
            <a:spLocks noChangeShapeType="1"/>
          </p:cNvSpPr>
          <p:nvPr/>
        </p:nvSpPr>
        <p:spPr bwMode="auto">
          <a:xfrm>
            <a:off x="3763963" y="3241675"/>
            <a:ext cx="0" cy="252413"/>
          </a:xfrm>
          <a:prstGeom prst="line">
            <a:avLst/>
          </a:prstGeom>
          <a:noFill/>
          <a:ln w="9525">
            <a:solidFill>
              <a:schemeClr val="tx1"/>
            </a:solidFill>
            <a:round/>
            <a:headEnd/>
            <a:tailEnd/>
          </a:ln>
          <a:effectLst/>
        </p:spPr>
        <p:txBody>
          <a:bodyPr/>
          <a:lstStyle/>
          <a:p>
            <a:endParaRPr lang="en-US"/>
          </a:p>
        </p:txBody>
      </p:sp>
      <p:sp>
        <p:nvSpPr>
          <p:cNvPr id="13330" name="Oval 18"/>
          <p:cNvSpPr>
            <a:spLocks noChangeArrowheads="1"/>
          </p:cNvSpPr>
          <p:nvPr/>
        </p:nvSpPr>
        <p:spPr bwMode="auto">
          <a:xfrm>
            <a:off x="3117850" y="2743200"/>
            <a:ext cx="1290638" cy="603250"/>
          </a:xfrm>
          <a:prstGeom prst="ellipse">
            <a:avLst/>
          </a:prstGeom>
          <a:solidFill>
            <a:srgbClr val="CCCCFF"/>
          </a:solidFill>
          <a:ln w="9525">
            <a:solidFill>
              <a:schemeClr val="tx1"/>
            </a:solidFill>
            <a:round/>
            <a:headEnd/>
            <a:tailEnd/>
          </a:ln>
          <a:effectLst/>
        </p:spPr>
        <p:txBody>
          <a:bodyPr wrap="none" anchor="ctr"/>
          <a:lstStyle/>
          <a:p>
            <a:pPr algn="ctr" eaLnBrk="0" hangingPunct="0">
              <a:lnSpc>
                <a:spcPct val="85000"/>
              </a:lnSpc>
            </a:pPr>
            <a:endParaRPr lang="en-US" sz="1300"/>
          </a:p>
        </p:txBody>
      </p:sp>
      <p:sp>
        <p:nvSpPr>
          <p:cNvPr id="13331" name="Text Box 19"/>
          <p:cNvSpPr txBox="1">
            <a:spLocks noChangeArrowheads="1"/>
          </p:cNvSpPr>
          <p:nvPr/>
        </p:nvSpPr>
        <p:spPr bwMode="auto">
          <a:xfrm>
            <a:off x="3106738" y="3452813"/>
            <a:ext cx="790575" cy="271462"/>
          </a:xfrm>
          <a:prstGeom prst="rect">
            <a:avLst/>
          </a:prstGeom>
          <a:noFill/>
          <a:ln w="9525">
            <a:noFill/>
            <a:miter lim="800000"/>
            <a:headEnd/>
            <a:tailEnd/>
          </a:ln>
          <a:effectLst/>
        </p:spPr>
        <p:txBody>
          <a:bodyPr wrap="none">
            <a:spAutoFit/>
          </a:bodyPr>
          <a:lstStyle/>
          <a:p>
            <a:pPr algn="ctr" eaLnBrk="0" hangingPunct="0">
              <a:lnSpc>
                <a:spcPct val="90000"/>
              </a:lnSpc>
            </a:pPr>
            <a:r>
              <a:rPr lang="en-US" sz="1300"/>
              <a:t>includes</a:t>
            </a:r>
          </a:p>
        </p:txBody>
      </p:sp>
      <p:sp>
        <p:nvSpPr>
          <p:cNvPr id="13332" name="Line 20"/>
          <p:cNvSpPr>
            <a:spLocks noChangeShapeType="1"/>
          </p:cNvSpPr>
          <p:nvPr/>
        </p:nvSpPr>
        <p:spPr bwMode="auto">
          <a:xfrm>
            <a:off x="6000750" y="2519363"/>
            <a:ext cx="0" cy="185737"/>
          </a:xfrm>
          <a:prstGeom prst="line">
            <a:avLst/>
          </a:prstGeom>
          <a:noFill/>
          <a:ln w="9525">
            <a:solidFill>
              <a:schemeClr val="tx1"/>
            </a:solidFill>
            <a:round/>
            <a:headEnd/>
            <a:tailEnd type="triangle" w="med" len="med"/>
          </a:ln>
          <a:effectLst/>
        </p:spPr>
        <p:txBody>
          <a:bodyPr/>
          <a:lstStyle/>
          <a:p>
            <a:endParaRPr lang="en-US"/>
          </a:p>
        </p:txBody>
      </p:sp>
      <p:sp>
        <p:nvSpPr>
          <p:cNvPr id="13333" name="Line 21"/>
          <p:cNvSpPr>
            <a:spLocks noChangeShapeType="1"/>
          </p:cNvSpPr>
          <p:nvPr/>
        </p:nvSpPr>
        <p:spPr bwMode="auto">
          <a:xfrm>
            <a:off x="6000750" y="3241675"/>
            <a:ext cx="0" cy="252413"/>
          </a:xfrm>
          <a:prstGeom prst="line">
            <a:avLst/>
          </a:prstGeom>
          <a:noFill/>
          <a:ln w="9525">
            <a:solidFill>
              <a:schemeClr val="tx1"/>
            </a:solidFill>
            <a:round/>
            <a:headEnd/>
            <a:tailEnd/>
          </a:ln>
          <a:effectLst/>
        </p:spPr>
        <p:txBody>
          <a:bodyPr/>
          <a:lstStyle/>
          <a:p>
            <a:endParaRPr lang="en-US"/>
          </a:p>
        </p:txBody>
      </p:sp>
      <p:sp>
        <p:nvSpPr>
          <p:cNvPr id="13334" name="Oval 22"/>
          <p:cNvSpPr>
            <a:spLocks noChangeArrowheads="1"/>
          </p:cNvSpPr>
          <p:nvPr/>
        </p:nvSpPr>
        <p:spPr bwMode="auto">
          <a:xfrm>
            <a:off x="5356225" y="2743200"/>
            <a:ext cx="1289050" cy="603250"/>
          </a:xfrm>
          <a:prstGeom prst="ellipse">
            <a:avLst/>
          </a:prstGeom>
          <a:solidFill>
            <a:srgbClr val="CCCCFF"/>
          </a:solidFill>
          <a:ln w="9525">
            <a:solidFill>
              <a:schemeClr val="tx1"/>
            </a:solidFill>
            <a:round/>
            <a:headEnd/>
            <a:tailEnd/>
          </a:ln>
          <a:effectLst/>
        </p:spPr>
        <p:txBody>
          <a:bodyPr wrap="none" anchor="ctr"/>
          <a:lstStyle/>
          <a:p>
            <a:pPr algn="ctr" eaLnBrk="0" hangingPunct="0">
              <a:lnSpc>
                <a:spcPct val="85000"/>
              </a:lnSpc>
            </a:pPr>
            <a:endParaRPr lang="en-US" sz="1300"/>
          </a:p>
        </p:txBody>
      </p:sp>
      <p:sp>
        <p:nvSpPr>
          <p:cNvPr id="13335" name="Text Box 23"/>
          <p:cNvSpPr txBox="1">
            <a:spLocks noChangeArrowheads="1"/>
          </p:cNvSpPr>
          <p:nvPr/>
        </p:nvSpPr>
        <p:spPr bwMode="auto">
          <a:xfrm>
            <a:off x="5607050" y="3452813"/>
            <a:ext cx="790575" cy="271462"/>
          </a:xfrm>
          <a:prstGeom prst="rect">
            <a:avLst/>
          </a:prstGeom>
          <a:noFill/>
          <a:ln w="9525">
            <a:noFill/>
            <a:miter lim="800000"/>
            <a:headEnd/>
            <a:tailEnd/>
          </a:ln>
          <a:effectLst/>
        </p:spPr>
        <p:txBody>
          <a:bodyPr wrap="none">
            <a:spAutoFit/>
          </a:bodyPr>
          <a:lstStyle/>
          <a:p>
            <a:pPr algn="ctr" eaLnBrk="0" hangingPunct="0">
              <a:lnSpc>
                <a:spcPct val="90000"/>
              </a:lnSpc>
            </a:pPr>
            <a:r>
              <a:rPr lang="en-US" sz="1300"/>
              <a:t>includes</a:t>
            </a:r>
          </a:p>
        </p:txBody>
      </p:sp>
      <p:sp>
        <p:nvSpPr>
          <p:cNvPr id="13336" name="Text Box 24"/>
          <p:cNvSpPr txBox="1">
            <a:spLocks noChangeArrowheads="1"/>
          </p:cNvSpPr>
          <p:nvPr/>
        </p:nvSpPr>
        <p:spPr bwMode="auto">
          <a:xfrm>
            <a:off x="1855788" y="4757738"/>
            <a:ext cx="790575" cy="271462"/>
          </a:xfrm>
          <a:prstGeom prst="rect">
            <a:avLst/>
          </a:prstGeom>
          <a:noFill/>
          <a:ln w="9525">
            <a:noFill/>
            <a:miter lim="800000"/>
            <a:headEnd/>
            <a:tailEnd/>
          </a:ln>
          <a:effectLst/>
        </p:spPr>
        <p:txBody>
          <a:bodyPr wrap="none">
            <a:spAutoFit/>
          </a:bodyPr>
          <a:lstStyle/>
          <a:p>
            <a:pPr algn="ctr" eaLnBrk="0" hangingPunct="0">
              <a:lnSpc>
                <a:spcPct val="90000"/>
              </a:lnSpc>
            </a:pPr>
            <a:r>
              <a:rPr lang="en-US" sz="1300"/>
              <a:t>includes</a:t>
            </a:r>
          </a:p>
        </p:txBody>
      </p:sp>
      <p:sp>
        <p:nvSpPr>
          <p:cNvPr id="13337" name="Text Box 25"/>
          <p:cNvSpPr txBox="1">
            <a:spLocks noChangeArrowheads="1"/>
          </p:cNvSpPr>
          <p:nvPr/>
        </p:nvSpPr>
        <p:spPr bwMode="auto">
          <a:xfrm>
            <a:off x="3763963" y="4757738"/>
            <a:ext cx="790575" cy="271462"/>
          </a:xfrm>
          <a:prstGeom prst="rect">
            <a:avLst/>
          </a:prstGeom>
          <a:noFill/>
          <a:ln w="9525">
            <a:noFill/>
            <a:miter lim="800000"/>
            <a:headEnd/>
            <a:tailEnd/>
          </a:ln>
          <a:effectLst/>
        </p:spPr>
        <p:txBody>
          <a:bodyPr wrap="none">
            <a:spAutoFit/>
          </a:bodyPr>
          <a:lstStyle/>
          <a:p>
            <a:pPr algn="ctr" eaLnBrk="0" hangingPunct="0">
              <a:lnSpc>
                <a:spcPct val="90000"/>
              </a:lnSpc>
            </a:pPr>
            <a:r>
              <a:rPr lang="en-US" sz="1300"/>
              <a:t>includes</a:t>
            </a:r>
          </a:p>
        </p:txBody>
      </p:sp>
      <p:sp>
        <p:nvSpPr>
          <p:cNvPr id="13338" name="Line 26"/>
          <p:cNvSpPr>
            <a:spLocks noChangeShapeType="1"/>
          </p:cNvSpPr>
          <p:nvPr/>
        </p:nvSpPr>
        <p:spPr bwMode="auto">
          <a:xfrm>
            <a:off x="2532063" y="3824288"/>
            <a:ext cx="1376362" cy="0"/>
          </a:xfrm>
          <a:prstGeom prst="line">
            <a:avLst/>
          </a:prstGeom>
          <a:noFill/>
          <a:ln w="9525">
            <a:solidFill>
              <a:schemeClr val="tx1"/>
            </a:solidFill>
            <a:round/>
            <a:headEnd/>
            <a:tailEnd/>
          </a:ln>
          <a:effectLst/>
        </p:spPr>
        <p:txBody>
          <a:bodyPr/>
          <a:lstStyle/>
          <a:p>
            <a:endParaRPr lang="en-US"/>
          </a:p>
        </p:txBody>
      </p:sp>
      <p:sp>
        <p:nvSpPr>
          <p:cNvPr id="13339" name="Line 27"/>
          <p:cNvSpPr>
            <a:spLocks noChangeShapeType="1"/>
          </p:cNvSpPr>
          <p:nvPr/>
        </p:nvSpPr>
        <p:spPr bwMode="auto">
          <a:xfrm>
            <a:off x="1036638" y="3730625"/>
            <a:ext cx="0" cy="279400"/>
          </a:xfrm>
          <a:prstGeom prst="line">
            <a:avLst/>
          </a:prstGeom>
          <a:noFill/>
          <a:ln w="9525">
            <a:solidFill>
              <a:schemeClr val="tx1"/>
            </a:solidFill>
            <a:round/>
            <a:headEnd/>
            <a:tailEnd type="triangle" w="med" len="med"/>
          </a:ln>
          <a:effectLst/>
        </p:spPr>
        <p:txBody>
          <a:bodyPr/>
          <a:lstStyle/>
          <a:p>
            <a:endParaRPr lang="en-US"/>
          </a:p>
        </p:txBody>
      </p:sp>
      <p:sp>
        <p:nvSpPr>
          <p:cNvPr id="13340" name="Oval 28"/>
          <p:cNvSpPr>
            <a:spLocks noChangeArrowheads="1"/>
          </p:cNvSpPr>
          <p:nvPr/>
        </p:nvSpPr>
        <p:spPr bwMode="auto">
          <a:xfrm>
            <a:off x="392113" y="4048125"/>
            <a:ext cx="1290637" cy="603250"/>
          </a:xfrm>
          <a:prstGeom prst="ellipse">
            <a:avLst/>
          </a:prstGeom>
          <a:solidFill>
            <a:srgbClr val="CCCCFF"/>
          </a:solidFill>
          <a:ln w="9525">
            <a:solidFill>
              <a:schemeClr val="tx1"/>
            </a:solidFill>
            <a:round/>
            <a:headEnd/>
            <a:tailEnd/>
          </a:ln>
          <a:effectLst/>
        </p:spPr>
        <p:txBody>
          <a:bodyPr wrap="none" anchor="ctr"/>
          <a:lstStyle/>
          <a:p>
            <a:pPr algn="ctr" eaLnBrk="0" hangingPunct="0">
              <a:lnSpc>
                <a:spcPct val="85000"/>
              </a:lnSpc>
            </a:pPr>
            <a:endParaRPr lang="en-US" sz="1300"/>
          </a:p>
        </p:txBody>
      </p:sp>
      <p:sp>
        <p:nvSpPr>
          <p:cNvPr id="13341" name="Line 29"/>
          <p:cNvSpPr>
            <a:spLocks noChangeShapeType="1"/>
          </p:cNvSpPr>
          <p:nvPr/>
        </p:nvSpPr>
        <p:spPr bwMode="auto">
          <a:xfrm>
            <a:off x="2532063" y="3824288"/>
            <a:ext cx="0" cy="185737"/>
          </a:xfrm>
          <a:prstGeom prst="line">
            <a:avLst/>
          </a:prstGeom>
          <a:noFill/>
          <a:ln w="9525">
            <a:solidFill>
              <a:schemeClr val="tx1"/>
            </a:solidFill>
            <a:round/>
            <a:headEnd/>
            <a:tailEnd type="triangle" w="med" len="med"/>
          </a:ln>
          <a:effectLst/>
        </p:spPr>
        <p:txBody>
          <a:bodyPr/>
          <a:lstStyle/>
          <a:p>
            <a:endParaRPr lang="en-US"/>
          </a:p>
        </p:txBody>
      </p:sp>
      <p:sp>
        <p:nvSpPr>
          <p:cNvPr id="13342" name="Line 30"/>
          <p:cNvSpPr>
            <a:spLocks noChangeShapeType="1"/>
          </p:cNvSpPr>
          <p:nvPr/>
        </p:nvSpPr>
        <p:spPr bwMode="auto">
          <a:xfrm>
            <a:off x="2532063" y="4546600"/>
            <a:ext cx="0" cy="252413"/>
          </a:xfrm>
          <a:prstGeom prst="line">
            <a:avLst/>
          </a:prstGeom>
          <a:noFill/>
          <a:ln w="9525">
            <a:solidFill>
              <a:schemeClr val="tx1"/>
            </a:solidFill>
            <a:round/>
            <a:headEnd/>
            <a:tailEnd/>
          </a:ln>
          <a:effectLst/>
        </p:spPr>
        <p:txBody>
          <a:bodyPr/>
          <a:lstStyle/>
          <a:p>
            <a:endParaRPr lang="en-US"/>
          </a:p>
        </p:txBody>
      </p:sp>
      <p:sp>
        <p:nvSpPr>
          <p:cNvPr id="13343" name="Oval 31"/>
          <p:cNvSpPr>
            <a:spLocks noChangeArrowheads="1"/>
          </p:cNvSpPr>
          <p:nvPr/>
        </p:nvSpPr>
        <p:spPr bwMode="auto">
          <a:xfrm>
            <a:off x="1887538" y="4048125"/>
            <a:ext cx="1289050" cy="603250"/>
          </a:xfrm>
          <a:prstGeom prst="ellipse">
            <a:avLst/>
          </a:prstGeom>
          <a:solidFill>
            <a:srgbClr val="CCCCFF"/>
          </a:solidFill>
          <a:ln w="9525">
            <a:solidFill>
              <a:schemeClr val="tx1"/>
            </a:solidFill>
            <a:round/>
            <a:headEnd/>
            <a:tailEnd/>
          </a:ln>
          <a:effectLst/>
        </p:spPr>
        <p:txBody>
          <a:bodyPr wrap="none" anchor="ctr"/>
          <a:lstStyle/>
          <a:p>
            <a:pPr algn="ctr" eaLnBrk="0" hangingPunct="0">
              <a:lnSpc>
                <a:spcPct val="85000"/>
              </a:lnSpc>
            </a:pPr>
            <a:endParaRPr lang="en-US" sz="1300"/>
          </a:p>
        </p:txBody>
      </p:sp>
      <p:sp>
        <p:nvSpPr>
          <p:cNvPr id="13344" name="Line 32"/>
          <p:cNvSpPr>
            <a:spLocks noChangeShapeType="1"/>
          </p:cNvSpPr>
          <p:nvPr/>
        </p:nvSpPr>
        <p:spPr bwMode="auto">
          <a:xfrm>
            <a:off x="3895725" y="3824288"/>
            <a:ext cx="0" cy="185737"/>
          </a:xfrm>
          <a:prstGeom prst="line">
            <a:avLst/>
          </a:prstGeom>
          <a:noFill/>
          <a:ln w="9525">
            <a:solidFill>
              <a:schemeClr val="tx1"/>
            </a:solidFill>
            <a:round/>
            <a:headEnd/>
            <a:tailEnd type="triangle" w="med" len="med"/>
          </a:ln>
          <a:effectLst/>
        </p:spPr>
        <p:txBody>
          <a:bodyPr/>
          <a:lstStyle/>
          <a:p>
            <a:endParaRPr lang="en-US"/>
          </a:p>
        </p:txBody>
      </p:sp>
      <p:sp>
        <p:nvSpPr>
          <p:cNvPr id="13345" name="Line 33"/>
          <p:cNvSpPr>
            <a:spLocks noChangeShapeType="1"/>
          </p:cNvSpPr>
          <p:nvPr/>
        </p:nvSpPr>
        <p:spPr bwMode="auto">
          <a:xfrm>
            <a:off x="3895725" y="4546600"/>
            <a:ext cx="0" cy="252413"/>
          </a:xfrm>
          <a:prstGeom prst="line">
            <a:avLst/>
          </a:prstGeom>
          <a:noFill/>
          <a:ln w="9525">
            <a:solidFill>
              <a:schemeClr val="tx1"/>
            </a:solidFill>
            <a:round/>
            <a:headEnd/>
            <a:tailEnd/>
          </a:ln>
          <a:effectLst/>
        </p:spPr>
        <p:txBody>
          <a:bodyPr/>
          <a:lstStyle/>
          <a:p>
            <a:endParaRPr lang="en-US"/>
          </a:p>
        </p:txBody>
      </p:sp>
      <p:sp>
        <p:nvSpPr>
          <p:cNvPr id="13346" name="Oval 34"/>
          <p:cNvSpPr>
            <a:spLocks noChangeArrowheads="1"/>
          </p:cNvSpPr>
          <p:nvPr/>
        </p:nvSpPr>
        <p:spPr bwMode="auto">
          <a:xfrm>
            <a:off x="3249613" y="4048125"/>
            <a:ext cx="1290637" cy="603250"/>
          </a:xfrm>
          <a:prstGeom prst="ellipse">
            <a:avLst/>
          </a:prstGeom>
          <a:solidFill>
            <a:srgbClr val="CCCCFF"/>
          </a:solidFill>
          <a:ln w="9525">
            <a:solidFill>
              <a:schemeClr val="tx1"/>
            </a:solidFill>
            <a:round/>
            <a:headEnd/>
            <a:tailEnd/>
          </a:ln>
          <a:effectLst/>
        </p:spPr>
        <p:txBody>
          <a:bodyPr wrap="none" anchor="ctr"/>
          <a:lstStyle/>
          <a:p>
            <a:pPr algn="ctr" eaLnBrk="0" hangingPunct="0">
              <a:lnSpc>
                <a:spcPct val="85000"/>
              </a:lnSpc>
            </a:pPr>
            <a:endParaRPr lang="en-US" sz="1300"/>
          </a:p>
        </p:txBody>
      </p:sp>
      <p:sp>
        <p:nvSpPr>
          <p:cNvPr id="13347" name="Line 35"/>
          <p:cNvSpPr>
            <a:spLocks noChangeShapeType="1"/>
          </p:cNvSpPr>
          <p:nvPr/>
        </p:nvSpPr>
        <p:spPr bwMode="auto">
          <a:xfrm>
            <a:off x="5380038" y="3824288"/>
            <a:ext cx="0" cy="185737"/>
          </a:xfrm>
          <a:prstGeom prst="line">
            <a:avLst/>
          </a:prstGeom>
          <a:noFill/>
          <a:ln w="9525">
            <a:solidFill>
              <a:schemeClr val="tx1"/>
            </a:solidFill>
            <a:round/>
            <a:headEnd/>
            <a:tailEnd type="triangle" w="med" len="med"/>
          </a:ln>
          <a:effectLst/>
        </p:spPr>
        <p:txBody>
          <a:bodyPr/>
          <a:lstStyle/>
          <a:p>
            <a:endParaRPr lang="en-US"/>
          </a:p>
        </p:txBody>
      </p:sp>
      <p:sp>
        <p:nvSpPr>
          <p:cNvPr id="13348" name="Oval 36"/>
          <p:cNvSpPr>
            <a:spLocks noChangeArrowheads="1"/>
          </p:cNvSpPr>
          <p:nvPr/>
        </p:nvSpPr>
        <p:spPr bwMode="auto">
          <a:xfrm>
            <a:off x="4735513" y="4048125"/>
            <a:ext cx="1290637" cy="603250"/>
          </a:xfrm>
          <a:prstGeom prst="ellipse">
            <a:avLst/>
          </a:prstGeom>
          <a:solidFill>
            <a:srgbClr val="CCCCFF"/>
          </a:solidFill>
          <a:ln w="9525">
            <a:solidFill>
              <a:schemeClr val="tx1"/>
            </a:solidFill>
            <a:round/>
            <a:headEnd/>
            <a:tailEnd/>
          </a:ln>
          <a:effectLst/>
        </p:spPr>
        <p:txBody>
          <a:bodyPr wrap="none" anchor="ctr"/>
          <a:lstStyle/>
          <a:p>
            <a:pPr algn="ctr" eaLnBrk="0" hangingPunct="0">
              <a:lnSpc>
                <a:spcPct val="85000"/>
              </a:lnSpc>
            </a:pPr>
            <a:endParaRPr lang="en-US" sz="1300"/>
          </a:p>
        </p:txBody>
      </p:sp>
      <p:sp>
        <p:nvSpPr>
          <p:cNvPr id="13349" name="Line 37"/>
          <p:cNvSpPr>
            <a:spLocks noChangeShapeType="1"/>
          </p:cNvSpPr>
          <p:nvPr/>
        </p:nvSpPr>
        <p:spPr bwMode="auto">
          <a:xfrm>
            <a:off x="6743700" y="3824288"/>
            <a:ext cx="0" cy="185737"/>
          </a:xfrm>
          <a:prstGeom prst="line">
            <a:avLst/>
          </a:prstGeom>
          <a:noFill/>
          <a:ln w="9525">
            <a:solidFill>
              <a:schemeClr val="tx1"/>
            </a:solidFill>
            <a:round/>
            <a:headEnd/>
            <a:tailEnd type="triangle" w="med" len="med"/>
          </a:ln>
          <a:effectLst/>
        </p:spPr>
        <p:txBody>
          <a:bodyPr/>
          <a:lstStyle/>
          <a:p>
            <a:endParaRPr lang="en-US"/>
          </a:p>
        </p:txBody>
      </p:sp>
      <p:sp>
        <p:nvSpPr>
          <p:cNvPr id="13350" name="Oval 38"/>
          <p:cNvSpPr>
            <a:spLocks noChangeArrowheads="1"/>
          </p:cNvSpPr>
          <p:nvPr/>
        </p:nvSpPr>
        <p:spPr bwMode="auto">
          <a:xfrm>
            <a:off x="6099175" y="4048125"/>
            <a:ext cx="1289050" cy="603250"/>
          </a:xfrm>
          <a:prstGeom prst="ellipse">
            <a:avLst/>
          </a:prstGeom>
          <a:solidFill>
            <a:srgbClr val="CCCCFF"/>
          </a:solidFill>
          <a:ln w="9525">
            <a:solidFill>
              <a:schemeClr val="tx1"/>
            </a:solidFill>
            <a:round/>
            <a:headEnd/>
            <a:tailEnd/>
          </a:ln>
          <a:effectLst/>
        </p:spPr>
        <p:txBody>
          <a:bodyPr wrap="none" anchor="ctr"/>
          <a:lstStyle/>
          <a:p>
            <a:pPr algn="ctr" eaLnBrk="0" hangingPunct="0">
              <a:lnSpc>
                <a:spcPct val="85000"/>
              </a:lnSpc>
            </a:pPr>
            <a:endParaRPr lang="en-US" sz="1300"/>
          </a:p>
        </p:txBody>
      </p:sp>
      <p:sp>
        <p:nvSpPr>
          <p:cNvPr id="13351" name="Line 39"/>
          <p:cNvSpPr>
            <a:spLocks noChangeShapeType="1"/>
          </p:cNvSpPr>
          <p:nvPr/>
        </p:nvSpPr>
        <p:spPr bwMode="auto">
          <a:xfrm>
            <a:off x="8107363" y="3824288"/>
            <a:ext cx="0" cy="185737"/>
          </a:xfrm>
          <a:prstGeom prst="line">
            <a:avLst/>
          </a:prstGeom>
          <a:noFill/>
          <a:ln w="9525">
            <a:solidFill>
              <a:schemeClr val="tx1"/>
            </a:solidFill>
            <a:round/>
            <a:headEnd/>
            <a:tailEnd type="triangle" w="med" len="med"/>
          </a:ln>
          <a:effectLst/>
        </p:spPr>
        <p:txBody>
          <a:bodyPr/>
          <a:lstStyle/>
          <a:p>
            <a:endParaRPr lang="en-US"/>
          </a:p>
        </p:txBody>
      </p:sp>
      <p:sp>
        <p:nvSpPr>
          <p:cNvPr id="13352" name="Oval 40"/>
          <p:cNvSpPr>
            <a:spLocks noChangeArrowheads="1"/>
          </p:cNvSpPr>
          <p:nvPr/>
        </p:nvSpPr>
        <p:spPr bwMode="auto">
          <a:xfrm>
            <a:off x="7461250" y="4048125"/>
            <a:ext cx="1290638" cy="603250"/>
          </a:xfrm>
          <a:prstGeom prst="ellipse">
            <a:avLst/>
          </a:prstGeom>
          <a:solidFill>
            <a:srgbClr val="CCCCFF"/>
          </a:solidFill>
          <a:ln w="9525">
            <a:solidFill>
              <a:schemeClr val="tx1"/>
            </a:solidFill>
            <a:round/>
            <a:headEnd/>
            <a:tailEnd/>
          </a:ln>
          <a:effectLst/>
        </p:spPr>
        <p:txBody>
          <a:bodyPr wrap="none" anchor="ctr"/>
          <a:lstStyle/>
          <a:p>
            <a:pPr algn="ctr" eaLnBrk="0" hangingPunct="0">
              <a:lnSpc>
                <a:spcPct val="85000"/>
              </a:lnSpc>
            </a:pPr>
            <a:endParaRPr lang="en-US" sz="1300"/>
          </a:p>
        </p:txBody>
      </p:sp>
      <p:sp>
        <p:nvSpPr>
          <p:cNvPr id="13353" name="Line 41"/>
          <p:cNvSpPr>
            <a:spLocks noChangeShapeType="1"/>
          </p:cNvSpPr>
          <p:nvPr/>
        </p:nvSpPr>
        <p:spPr bwMode="auto">
          <a:xfrm>
            <a:off x="3221038" y="3678238"/>
            <a:ext cx="0" cy="146050"/>
          </a:xfrm>
          <a:prstGeom prst="line">
            <a:avLst/>
          </a:prstGeom>
          <a:noFill/>
          <a:ln w="9525">
            <a:solidFill>
              <a:schemeClr val="tx1"/>
            </a:solidFill>
            <a:round/>
            <a:headEnd/>
            <a:tailEnd/>
          </a:ln>
          <a:effectLst/>
        </p:spPr>
        <p:txBody>
          <a:bodyPr/>
          <a:lstStyle/>
          <a:p>
            <a:endParaRPr lang="en-US"/>
          </a:p>
        </p:txBody>
      </p:sp>
      <p:sp>
        <p:nvSpPr>
          <p:cNvPr id="13354" name="Line 42"/>
          <p:cNvSpPr>
            <a:spLocks noChangeShapeType="1"/>
          </p:cNvSpPr>
          <p:nvPr/>
        </p:nvSpPr>
        <p:spPr bwMode="auto">
          <a:xfrm>
            <a:off x="1035050" y="5129213"/>
            <a:ext cx="1365250" cy="0"/>
          </a:xfrm>
          <a:prstGeom prst="line">
            <a:avLst/>
          </a:prstGeom>
          <a:noFill/>
          <a:ln w="9525">
            <a:solidFill>
              <a:schemeClr val="tx1"/>
            </a:solidFill>
            <a:round/>
            <a:headEnd/>
            <a:tailEnd/>
          </a:ln>
          <a:effectLst/>
        </p:spPr>
        <p:txBody>
          <a:bodyPr/>
          <a:lstStyle/>
          <a:p>
            <a:endParaRPr lang="en-US"/>
          </a:p>
        </p:txBody>
      </p:sp>
      <p:sp>
        <p:nvSpPr>
          <p:cNvPr id="13355" name="Line 43"/>
          <p:cNvSpPr>
            <a:spLocks noChangeShapeType="1"/>
          </p:cNvSpPr>
          <p:nvPr/>
        </p:nvSpPr>
        <p:spPr bwMode="auto">
          <a:xfrm>
            <a:off x="1036638" y="5129213"/>
            <a:ext cx="0" cy="185737"/>
          </a:xfrm>
          <a:prstGeom prst="line">
            <a:avLst/>
          </a:prstGeom>
          <a:noFill/>
          <a:ln w="9525">
            <a:solidFill>
              <a:schemeClr val="tx1"/>
            </a:solidFill>
            <a:round/>
            <a:headEnd/>
            <a:tailEnd type="triangle" w="med" len="med"/>
          </a:ln>
          <a:effectLst/>
        </p:spPr>
        <p:txBody>
          <a:bodyPr/>
          <a:lstStyle/>
          <a:p>
            <a:endParaRPr lang="en-US"/>
          </a:p>
        </p:txBody>
      </p:sp>
      <p:sp>
        <p:nvSpPr>
          <p:cNvPr id="13356" name="Oval 44"/>
          <p:cNvSpPr>
            <a:spLocks noChangeArrowheads="1"/>
          </p:cNvSpPr>
          <p:nvPr/>
        </p:nvSpPr>
        <p:spPr bwMode="auto">
          <a:xfrm>
            <a:off x="392113" y="5353050"/>
            <a:ext cx="1290637" cy="603250"/>
          </a:xfrm>
          <a:prstGeom prst="ellipse">
            <a:avLst/>
          </a:prstGeom>
          <a:solidFill>
            <a:srgbClr val="CCCCFF"/>
          </a:solidFill>
          <a:ln w="9525">
            <a:solidFill>
              <a:schemeClr val="tx1"/>
            </a:solidFill>
            <a:round/>
            <a:headEnd/>
            <a:tailEnd/>
          </a:ln>
          <a:effectLst/>
        </p:spPr>
        <p:txBody>
          <a:bodyPr wrap="none" anchor="ctr"/>
          <a:lstStyle/>
          <a:p>
            <a:pPr algn="ctr" eaLnBrk="0" hangingPunct="0">
              <a:lnSpc>
                <a:spcPct val="85000"/>
              </a:lnSpc>
            </a:pPr>
            <a:endParaRPr lang="en-US" sz="1300"/>
          </a:p>
        </p:txBody>
      </p:sp>
      <p:sp>
        <p:nvSpPr>
          <p:cNvPr id="13357" name="Line 45"/>
          <p:cNvSpPr>
            <a:spLocks noChangeShapeType="1"/>
          </p:cNvSpPr>
          <p:nvPr/>
        </p:nvSpPr>
        <p:spPr bwMode="auto">
          <a:xfrm>
            <a:off x="2400300" y="5129213"/>
            <a:ext cx="0" cy="185737"/>
          </a:xfrm>
          <a:prstGeom prst="line">
            <a:avLst/>
          </a:prstGeom>
          <a:noFill/>
          <a:ln w="9525">
            <a:solidFill>
              <a:schemeClr val="tx1"/>
            </a:solidFill>
            <a:round/>
            <a:headEnd/>
            <a:tailEnd type="triangle" w="med" len="med"/>
          </a:ln>
          <a:effectLst/>
        </p:spPr>
        <p:txBody>
          <a:bodyPr/>
          <a:lstStyle/>
          <a:p>
            <a:endParaRPr lang="en-US"/>
          </a:p>
        </p:txBody>
      </p:sp>
      <p:sp>
        <p:nvSpPr>
          <p:cNvPr id="13358" name="Oval 46"/>
          <p:cNvSpPr>
            <a:spLocks noChangeArrowheads="1"/>
          </p:cNvSpPr>
          <p:nvPr/>
        </p:nvSpPr>
        <p:spPr bwMode="auto">
          <a:xfrm>
            <a:off x="1755775" y="5353050"/>
            <a:ext cx="1289050" cy="603250"/>
          </a:xfrm>
          <a:prstGeom prst="ellipse">
            <a:avLst/>
          </a:prstGeom>
          <a:solidFill>
            <a:srgbClr val="CCCCFF"/>
          </a:solidFill>
          <a:ln w="9525">
            <a:solidFill>
              <a:schemeClr val="tx1"/>
            </a:solidFill>
            <a:round/>
            <a:headEnd/>
            <a:tailEnd/>
          </a:ln>
          <a:effectLst/>
        </p:spPr>
        <p:txBody>
          <a:bodyPr wrap="none" anchor="ctr"/>
          <a:lstStyle/>
          <a:p>
            <a:pPr algn="ctr" eaLnBrk="0" hangingPunct="0">
              <a:lnSpc>
                <a:spcPct val="85000"/>
              </a:lnSpc>
            </a:pPr>
            <a:endParaRPr lang="en-US" sz="1300"/>
          </a:p>
        </p:txBody>
      </p:sp>
      <p:sp>
        <p:nvSpPr>
          <p:cNvPr id="13359" name="Line 47"/>
          <p:cNvSpPr>
            <a:spLocks noChangeShapeType="1"/>
          </p:cNvSpPr>
          <p:nvPr/>
        </p:nvSpPr>
        <p:spPr bwMode="auto">
          <a:xfrm>
            <a:off x="3884613" y="5129213"/>
            <a:ext cx="0" cy="185737"/>
          </a:xfrm>
          <a:prstGeom prst="line">
            <a:avLst/>
          </a:prstGeom>
          <a:noFill/>
          <a:ln w="9525">
            <a:solidFill>
              <a:schemeClr val="tx1"/>
            </a:solidFill>
            <a:round/>
            <a:headEnd/>
            <a:tailEnd type="triangle" w="med" len="med"/>
          </a:ln>
          <a:effectLst/>
        </p:spPr>
        <p:txBody>
          <a:bodyPr/>
          <a:lstStyle/>
          <a:p>
            <a:endParaRPr lang="en-US"/>
          </a:p>
        </p:txBody>
      </p:sp>
      <p:sp>
        <p:nvSpPr>
          <p:cNvPr id="13360" name="Oval 48"/>
          <p:cNvSpPr>
            <a:spLocks noChangeArrowheads="1"/>
          </p:cNvSpPr>
          <p:nvPr/>
        </p:nvSpPr>
        <p:spPr bwMode="auto">
          <a:xfrm>
            <a:off x="3238500" y="5353050"/>
            <a:ext cx="1290638" cy="603250"/>
          </a:xfrm>
          <a:prstGeom prst="ellipse">
            <a:avLst/>
          </a:prstGeom>
          <a:solidFill>
            <a:srgbClr val="CCCCFF"/>
          </a:solidFill>
          <a:ln w="9525">
            <a:solidFill>
              <a:schemeClr val="tx1"/>
            </a:solidFill>
            <a:round/>
            <a:headEnd/>
            <a:tailEnd/>
          </a:ln>
          <a:effectLst/>
        </p:spPr>
        <p:txBody>
          <a:bodyPr wrap="none" anchor="ctr"/>
          <a:lstStyle/>
          <a:p>
            <a:pPr algn="ctr" eaLnBrk="0" hangingPunct="0">
              <a:lnSpc>
                <a:spcPct val="85000"/>
              </a:lnSpc>
            </a:pPr>
            <a:endParaRPr lang="en-US" sz="1300"/>
          </a:p>
        </p:txBody>
      </p:sp>
      <p:sp>
        <p:nvSpPr>
          <p:cNvPr id="13361" name="Line 49"/>
          <p:cNvSpPr>
            <a:spLocks noChangeShapeType="1"/>
          </p:cNvSpPr>
          <p:nvPr/>
        </p:nvSpPr>
        <p:spPr bwMode="auto">
          <a:xfrm>
            <a:off x="5246688" y="5129213"/>
            <a:ext cx="0" cy="185737"/>
          </a:xfrm>
          <a:prstGeom prst="line">
            <a:avLst/>
          </a:prstGeom>
          <a:noFill/>
          <a:ln w="9525">
            <a:solidFill>
              <a:schemeClr val="tx1"/>
            </a:solidFill>
            <a:round/>
            <a:headEnd/>
            <a:tailEnd type="triangle" w="med" len="med"/>
          </a:ln>
          <a:effectLst/>
        </p:spPr>
        <p:txBody>
          <a:bodyPr/>
          <a:lstStyle/>
          <a:p>
            <a:endParaRPr lang="en-US"/>
          </a:p>
        </p:txBody>
      </p:sp>
      <p:sp>
        <p:nvSpPr>
          <p:cNvPr id="13362" name="Line 50"/>
          <p:cNvSpPr>
            <a:spLocks noChangeShapeType="1"/>
          </p:cNvSpPr>
          <p:nvPr/>
        </p:nvSpPr>
        <p:spPr bwMode="auto">
          <a:xfrm>
            <a:off x="4441825" y="4983163"/>
            <a:ext cx="0" cy="146050"/>
          </a:xfrm>
          <a:prstGeom prst="line">
            <a:avLst/>
          </a:prstGeom>
          <a:noFill/>
          <a:ln w="9525">
            <a:solidFill>
              <a:schemeClr val="tx1"/>
            </a:solidFill>
            <a:round/>
            <a:headEnd/>
            <a:tailEnd/>
          </a:ln>
          <a:effectLst/>
        </p:spPr>
        <p:txBody>
          <a:bodyPr/>
          <a:lstStyle/>
          <a:p>
            <a:endParaRPr lang="en-US"/>
          </a:p>
        </p:txBody>
      </p:sp>
      <p:sp>
        <p:nvSpPr>
          <p:cNvPr id="13363" name="Line 51"/>
          <p:cNvSpPr>
            <a:spLocks noChangeShapeType="1"/>
          </p:cNvSpPr>
          <p:nvPr/>
        </p:nvSpPr>
        <p:spPr bwMode="auto">
          <a:xfrm>
            <a:off x="3881438" y="5129213"/>
            <a:ext cx="1365250" cy="0"/>
          </a:xfrm>
          <a:prstGeom prst="line">
            <a:avLst/>
          </a:prstGeom>
          <a:noFill/>
          <a:ln w="9525">
            <a:solidFill>
              <a:schemeClr val="tx1"/>
            </a:solidFill>
            <a:round/>
            <a:headEnd/>
            <a:tailEnd/>
          </a:ln>
          <a:effectLst/>
        </p:spPr>
        <p:txBody>
          <a:bodyPr/>
          <a:lstStyle/>
          <a:p>
            <a:endParaRPr lang="en-US"/>
          </a:p>
        </p:txBody>
      </p:sp>
      <p:sp>
        <p:nvSpPr>
          <p:cNvPr id="13364" name="Line 52"/>
          <p:cNvSpPr>
            <a:spLocks noChangeShapeType="1"/>
          </p:cNvSpPr>
          <p:nvPr/>
        </p:nvSpPr>
        <p:spPr bwMode="auto">
          <a:xfrm>
            <a:off x="1957388" y="4983163"/>
            <a:ext cx="0" cy="146050"/>
          </a:xfrm>
          <a:prstGeom prst="line">
            <a:avLst/>
          </a:prstGeom>
          <a:noFill/>
          <a:ln w="9525">
            <a:solidFill>
              <a:schemeClr val="tx1"/>
            </a:solidFill>
            <a:round/>
            <a:headEnd/>
            <a:tailEnd/>
          </a:ln>
          <a:effectLst/>
        </p:spPr>
        <p:txBody>
          <a:bodyPr/>
          <a:lstStyle/>
          <a:p>
            <a:endParaRPr lang="en-US"/>
          </a:p>
        </p:txBody>
      </p:sp>
      <p:sp>
        <p:nvSpPr>
          <p:cNvPr id="13365" name="Line 53"/>
          <p:cNvSpPr>
            <a:spLocks noChangeShapeType="1"/>
          </p:cNvSpPr>
          <p:nvPr/>
        </p:nvSpPr>
        <p:spPr bwMode="auto">
          <a:xfrm>
            <a:off x="5392738" y="3824288"/>
            <a:ext cx="2714625" cy="0"/>
          </a:xfrm>
          <a:prstGeom prst="line">
            <a:avLst/>
          </a:prstGeom>
          <a:noFill/>
          <a:ln w="9525">
            <a:solidFill>
              <a:schemeClr val="tx1"/>
            </a:solidFill>
            <a:round/>
            <a:headEnd/>
            <a:tailEnd/>
          </a:ln>
          <a:effectLst/>
        </p:spPr>
        <p:txBody>
          <a:bodyPr/>
          <a:lstStyle/>
          <a:p>
            <a:endParaRPr lang="en-US"/>
          </a:p>
        </p:txBody>
      </p:sp>
      <p:sp>
        <p:nvSpPr>
          <p:cNvPr id="13366" name="Line 54"/>
          <p:cNvSpPr>
            <a:spLocks noChangeShapeType="1"/>
          </p:cNvSpPr>
          <p:nvPr/>
        </p:nvSpPr>
        <p:spPr bwMode="auto">
          <a:xfrm>
            <a:off x="6000750" y="3678238"/>
            <a:ext cx="0" cy="146050"/>
          </a:xfrm>
          <a:prstGeom prst="line">
            <a:avLst/>
          </a:prstGeom>
          <a:noFill/>
          <a:ln w="9525">
            <a:solidFill>
              <a:schemeClr val="tx1"/>
            </a:solidFill>
            <a:round/>
            <a:headEnd/>
            <a:tailEnd/>
          </a:ln>
          <a:effectLst/>
        </p:spPr>
        <p:txBody>
          <a:bodyPr/>
          <a:lstStyle/>
          <a:p>
            <a:endParaRPr lang="en-US"/>
          </a:p>
        </p:txBody>
      </p:sp>
      <p:sp>
        <p:nvSpPr>
          <p:cNvPr id="13368" name="Oval 56"/>
          <p:cNvSpPr>
            <a:spLocks noChangeArrowheads="1"/>
          </p:cNvSpPr>
          <p:nvPr/>
        </p:nvSpPr>
        <p:spPr bwMode="auto">
          <a:xfrm>
            <a:off x="3667125" y="1408113"/>
            <a:ext cx="1852613" cy="346075"/>
          </a:xfrm>
          <a:prstGeom prst="ellipse">
            <a:avLst/>
          </a:prstGeom>
          <a:noFill/>
          <a:ln w="9525">
            <a:noFill/>
            <a:round/>
            <a:headEnd/>
            <a:tailEnd/>
          </a:ln>
          <a:effectLst/>
        </p:spPr>
        <p:txBody>
          <a:bodyPr wrap="none" lIns="0" tIns="0" rIns="0" bIns="0" anchor="ctr">
            <a:spAutoFit/>
          </a:bodyPr>
          <a:lstStyle/>
          <a:p>
            <a:pPr algn="ctr" eaLnBrk="0" hangingPunct="0"/>
            <a:r>
              <a:rPr lang="en-US" sz="1600" b="1"/>
              <a:t>Plant Tissues</a:t>
            </a:r>
          </a:p>
        </p:txBody>
      </p:sp>
      <p:grpSp>
        <p:nvGrpSpPr>
          <p:cNvPr id="13369" name="Group 57"/>
          <p:cNvGrpSpPr>
            <a:grpSpLocks/>
          </p:cNvGrpSpPr>
          <p:nvPr/>
        </p:nvGrpSpPr>
        <p:grpSpPr bwMode="auto">
          <a:xfrm>
            <a:off x="681038" y="2803525"/>
            <a:ext cx="5719762" cy="476250"/>
            <a:chOff x="429" y="1766"/>
            <a:chExt cx="3603" cy="300"/>
          </a:xfrm>
        </p:grpSpPr>
        <p:sp>
          <p:nvSpPr>
            <p:cNvPr id="13370" name="Oval 58"/>
            <p:cNvSpPr>
              <a:spLocks noChangeArrowheads="1"/>
            </p:cNvSpPr>
            <p:nvPr/>
          </p:nvSpPr>
          <p:spPr bwMode="auto">
            <a:xfrm>
              <a:off x="429" y="1766"/>
              <a:ext cx="476" cy="300"/>
            </a:xfrm>
            <a:prstGeom prst="ellipse">
              <a:avLst/>
            </a:prstGeom>
            <a:noFill/>
            <a:ln w="9525">
              <a:noFill/>
              <a:round/>
              <a:headEnd/>
              <a:tailEnd/>
            </a:ln>
            <a:effectLst/>
          </p:spPr>
          <p:txBody>
            <a:bodyPr wrap="none" lIns="0" tIns="0" rIns="0" bIns="0" anchor="ctr">
              <a:spAutoFit/>
            </a:bodyPr>
            <a:lstStyle/>
            <a:p>
              <a:pPr algn="ctr" eaLnBrk="0" hangingPunct="0">
                <a:lnSpc>
                  <a:spcPct val="85000"/>
                </a:lnSpc>
              </a:pPr>
              <a:r>
                <a:rPr lang="en-US" sz="1300"/>
                <a:t>Dermal</a:t>
              </a:r>
              <a:br>
                <a:rPr lang="en-US" sz="1300"/>
              </a:br>
              <a:r>
                <a:rPr lang="en-US" sz="1300"/>
                <a:t>tissue</a:t>
              </a:r>
            </a:p>
          </p:txBody>
        </p:sp>
        <p:sp>
          <p:nvSpPr>
            <p:cNvPr id="13371" name="Oval 59"/>
            <p:cNvSpPr>
              <a:spLocks noChangeArrowheads="1"/>
            </p:cNvSpPr>
            <p:nvPr/>
          </p:nvSpPr>
          <p:spPr bwMode="auto">
            <a:xfrm>
              <a:off x="1109" y="1766"/>
              <a:ext cx="837" cy="300"/>
            </a:xfrm>
            <a:prstGeom prst="ellipse">
              <a:avLst/>
            </a:prstGeom>
            <a:noFill/>
            <a:ln w="9525">
              <a:noFill/>
              <a:round/>
              <a:headEnd/>
              <a:tailEnd/>
            </a:ln>
            <a:effectLst/>
          </p:spPr>
          <p:txBody>
            <a:bodyPr wrap="none" lIns="0" tIns="0" rIns="0" bIns="0" anchor="ctr">
              <a:spAutoFit/>
            </a:bodyPr>
            <a:lstStyle/>
            <a:p>
              <a:pPr algn="ctr" eaLnBrk="0" hangingPunct="0">
                <a:lnSpc>
                  <a:spcPct val="85000"/>
                </a:lnSpc>
              </a:pPr>
              <a:r>
                <a:rPr lang="en-US" sz="1300"/>
                <a:t>Meristematic</a:t>
              </a:r>
              <a:br>
                <a:rPr lang="en-US" sz="1300"/>
              </a:br>
              <a:r>
                <a:rPr lang="en-US" sz="1300"/>
                <a:t>tissue</a:t>
              </a:r>
            </a:p>
          </p:txBody>
        </p:sp>
        <p:sp>
          <p:nvSpPr>
            <p:cNvPr id="13372" name="Oval 60"/>
            <p:cNvSpPr>
              <a:spLocks noChangeArrowheads="1"/>
            </p:cNvSpPr>
            <p:nvPr/>
          </p:nvSpPr>
          <p:spPr bwMode="auto">
            <a:xfrm>
              <a:off x="2098" y="1766"/>
              <a:ext cx="573" cy="300"/>
            </a:xfrm>
            <a:prstGeom prst="ellipse">
              <a:avLst/>
            </a:prstGeom>
            <a:noFill/>
            <a:ln w="9525">
              <a:noFill/>
              <a:round/>
              <a:headEnd/>
              <a:tailEnd/>
            </a:ln>
            <a:effectLst/>
          </p:spPr>
          <p:txBody>
            <a:bodyPr wrap="none" lIns="0" tIns="0" rIns="0" bIns="0" anchor="ctr">
              <a:spAutoFit/>
            </a:bodyPr>
            <a:lstStyle/>
            <a:p>
              <a:pPr algn="ctr" eaLnBrk="0" hangingPunct="0">
                <a:lnSpc>
                  <a:spcPct val="85000"/>
                </a:lnSpc>
              </a:pPr>
              <a:r>
                <a:rPr lang="en-US" sz="1300"/>
                <a:t>Vascular</a:t>
              </a:r>
              <a:br>
                <a:rPr lang="en-US" sz="1300"/>
              </a:br>
              <a:r>
                <a:rPr lang="en-US" sz="1300"/>
                <a:t>tissue</a:t>
              </a:r>
            </a:p>
          </p:txBody>
        </p:sp>
        <p:sp>
          <p:nvSpPr>
            <p:cNvPr id="13373" name="Oval 61"/>
            <p:cNvSpPr>
              <a:spLocks noChangeArrowheads="1"/>
            </p:cNvSpPr>
            <p:nvPr/>
          </p:nvSpPr>
          <p:spPr bwMode="auto">
            <a:xfrm>
              <a:off x="3538" y="1766"/>
              <a:ext cx="494" cy="300"/>
            </a:xfrm>
            <a:prstGeom prst="ellipse">
              <a:avLst/>
            </a:prstGeom>
            <a:noFill/>
            <a:ln w="9525">
              <a:noFill/>
              <a:round/>
              <a:headEnd/>
              <a:tailEnd/>
            </a:ln>
            <a:effectLst/>
          </p:spPr>
          <p:txBody>
            <a:bodyPr wrap="none" lIns="0" tIns="0" rIns="0" bIns="0" anchor="ctr">
              <a:spAutoFit/>
            </a:bodyPr>
            <a:lstStyle/>
            <a:p>
              <a:pPr algn="ctr" eaLnBrk="0" hangingPunct="0">
                <a:lnSpc>
                  <a:spcPct val="85000"/>
                </a:lnSpc>
              </a:pPr>
              <a:r>
                <a:rPr lang="en-US" sz="1300"/>
                <a:t>Ground</a:t>
              </a:r>
              <a:br>
                <a:rPr lang="en-US" sz="1300"/>
              </a:br>
              <a:r>
                <a:rPr lang="en-US" sz="1300"/>
                <a:t>tissue</a:t>
              </a:r>
            </a:p>
          </p:txBody>
        </p:sp>
      </p:grpSp>
      <p:grpSp>
        <p:nvGrpSpPr>
          <p:cNvPr id="13374" name="Group 62"/>
          <p:cNvGrpSpPr>
            <a:grpSpLocks/>
          </p:cNvGrpSpPr>
          <p:nvPr/>
        </p:nvGrpSpPr>
        <p:grpSpPr bwMode="auto">
          <a:xfrm>
            <a:off x="531813" y="4108450"/>
            <a:ext cx="8404225" cy="476250"/>
            <a:chOff x="335" y="2588"/>
            <a:chExt cx="5294" cy="300"/>
          </a:xfrm>
        </p:grpSpPr>
        <p:sp>
          <p:nvSpPr>
            <p:cNvPr id="13375" name="Oval 63"/>
            <p:cNvSpPr>
              <a:spLocks noChangeArrowheads="1"/>
            </p:cNvSpPr>
            <p:nvPr/>
          </p:nvSpPr>
          <p:spPr bwMode="auto">
            <a:xfrm>
              <a:off x="335" y="2588"/>
              <a:ext cx="665" cy="300"/>
            </a:xfrm>
            <a:prstGeom prst="ellipse">
              <a:avLst/>
            </a:prstGeom>
            <a:noFill/>
            <a:ln w="9525">
              <a:noFill/>
              <a:round/>
              <a:headEnd/>
              <a:tailEnd/>
            </a:ln>
            <a:effectLst/>
          </p:spPr>
          <p:txBody>
            <a:bodyPr wrap="none" lIns="0" tIns="0" rIns="0" bIns="0" anchor="ctr">
              <a:spAutoFit/>
            </a:bodyPr>
            <a:lstStyle/>
            <a:p>
              <a:pPr algn="ctr" eaLnBrk="0" hangingPunct="0">
                <a:lnSpc>
                  <a:spcPct val="85000"/>
                </a:lnSpc>
              </a:pPr>
              <a:r>
                <a:rPr lang="en-US" sz="1300"/>
                <a:t>Epidermal</a:t>
              </a:r>
              <a:br>
                <a:rPr lang="en-US" sz="1300"/>
              </a:br>
              <a:r>
                <a:rPr lang="en-US" sz="1300"/>
                <a:t>cells</a:t>
              </a:r>
            </a:p>
          </p:txBody>
        </p:sp>
        <p:sp>
          <p:nvSpPr>
            <p:cNvPr id="13376" name="Oval 64"/>
            <p:cNvSpPr>
              <a:spLocks noChangeArrowheads="1"/>
            </p:cNvSpPr>
            <p:nvPr/>
          </p:nvSpPr>
          <p:spPr bwMode="auto">
            <a:xfrm>
              <a:off x="1404" y="2663"/>
              <a:ext cx="409" cy="150"/>
            </a:xfrm>
            <a:prstGeom prst="ellipse">
              <a:avLst/>
            </a:prstGeom>
            <a:noFill/>
            <a:ln w="9525">
              <a:noFill/>
              <a:round/>
              <a:headEnd/>
              <a:tailEnd/>
            </a:ln>
            <a:effectLst/>
          </p:spPr>
          <p:txBody>
            <a:bodyPr wrap="none" lIns="0" tIns="0" rIns="0" bIns="0" anchor="ctr">
              <a:spAutoFit/>
            </a:bodyPr>
            <a:lstStyle/>
            <a:p>
              <a:pPr algn="ctr" eaLnBrk="0" hangingPunct="0">
                <a:lnSpc>
                  <a:spcPct val="85000"/>
                </a:lnSpc>
              </a:pPr>
              <a:r>
                <a:rPr lang="en-US" sz="1300"/>
                <a:t>Xylem</a:t>
              </a:r>
            </a:p>
          </p:txBody>
        </p:sp>
        <p:sp>
          <p:nvSpPr>
            <p:cNvPr id="13377" name="Oval 65"/>
            <p:cNvSpPr>
              <a:spLocks noChangeArrowheads="1"/>
            </p:cNvSpPr>
            <p:nvPr/>
          </p:nvSpPr>
          <p:spPr bwMode="auto">
            <a:xfrm>
              <a:off x="2217" y="2663"/>
              <a:ext cx="501" cy="150"/>
            </a:xfrm>
            <a:prstGeom prst="ellipse">
              <a:avLst/>
            </a:prstGeom>
            <a:noFill/>
            <a:ln w="9525">
              <a:noFill/>
              <a:round/>
              <a:headEnd/>
              <a:tailEnd/>
            </a:ln>
            <a:effectLst/>
          </p:spPr>
          <p:txBody>
            <a:bodyPr wrap="none" lIns="0" tIns="0" rIns="0" bIns="0" anchor="ctr">
              <a:spAutoFit/>
            </a:bodyPr>
            <a:lstStyle/>
            <a:p>
              <a:pPr algn="ctr" eaLnBrk="0" hangingPunct="0">
                <a:lnSpc>
                  <a:spcPct val="85000"/>
                </a:lnSpc>
              </a:pPr>
              <a:r>
                <a:rPr lang="en-US" sz="1300"/>
                <a:t>Phloem</a:t>
              </a:r>
            </a:p>
          </p:txBody>
        </p:sp>
        <p:sp>
          <p:nvSpPr>
            <p:cNvPr id="13378" name="Oval 66"/>
            <p:cNvSpPr>
              <a:spLocks noChangeArrowheads="1"/>
            </p:cNvSpPr>
            <p:nvPr/>
          </p:nvSpPr>
          <p:spPr bwMode="auto">
            <a:xfrm>
              <a:off x="2989" y="2588"/>
              <a:ext cx="829" cy="300"/>
            </a:xfrm>
            <a:prstGeom prst="ellipse">
              <a:avLst/>
            </a:prstGeom>
            <a:noFill/>
            <a:ln w="9525">
              <a:noFill/>
              <a:round/>
              <a:headEnd/>
              <a:tailEnd/>
            </a:ln>
            <a:effectLst/>
          </p:spPr>
          <p:txBody>
            <a:bodyPr wrap="none" lIns="0" tIns="0" rIns="0" bIns="0" anchor="ctr">
              <a:spAutoFit/>
            </a:bodyPr>
            <a:lstStyle/>
            <a:p>
              <a:pPr algn="ctr" eaLnBrk="0" hangingPunct="0">
                <a:lnSpc>
                  <a:spcPct val="85000"/>
                </a:lnSpc>
              </a:pPr>
              <a:r>
                <a:rPr lang="en-US" sz="1300"/>
                <a:t>Parenchyma</a:t>
              </a:r>
              <a:br>
                <a:rPr lang="en-US" sz="1300"/>
              </a:br>
              <a:r>
                <a:rPr lang="en-US" sz="1300"/>
                <a:t>cells</a:t>
              </a:r>
            </a:p>
          </p:txBody>
        </p:sp>
        <p:sp>
          <p:nvSpPr>
            <p:cNvPr id="13379" name="Oval 67"/>
            <p:cNvSpPr>
              <a:spLocks noChangeArrowheads="1"/>
            </p:cNvSpPr>
            <p:nvPr/>
          </p:nvSpPr>
          <p:spPr bwMode="auto">
            <a:xfrm>
              <a:off x="3836" y="2588"/>
              <a:ext cx="852" cy="300"/>
            </a:xfrm>
            <a:prstGeom prst="ellipse">
              <a:avLst/>
            </a:prstGeom>
            <a:noFill/>
            <a:ln w="9525">
              <a:noFill/>
              <a:round/>
              <a:headEnd/>
              <a:tailEnd/>
            </a:ln>
            <a:effectLst/>
          </p:spPr>
          <p:txBody>
            <a:bodyPr wrap="none" lIns="0" tIns="0" rIns="0" bIns="0" anchor="ctr">
              <a:spAutoFit/>
            </a:bodyPr>
            <a:lstStyle/>
            <a:p>
              <a:pPr algn="ctr" eaLnBrk="0" hangingPunct="0">
                <a:lnSpc>
                  <a:spcPct val="85000"/>
                </a:lnSpc>
              </a:pPr>
              <a:r>
                <a:rPr lang="en-US" sz="1300"/>
                <a:t>Collenchyma</a:t>
              </a:r>
              <a:br>
                <a:rPr lang="en-US" sz="1300"/>
              </a:br>
              <a:r>
                <a:rPr lang="en-US" sz="1300"/>
                <a:t>cells</a:t>
              </a:r>
            </a:p>
          </p:txBody>
        </p:sp>
        <p:sp>
          <p:nvSpPr>
            <p:cNvPr id="13380" name="Oval 68"/>
            <p:cNvSpPr>
              <a:spLocks noChangeArrowheads="1"/>
            </p:cNvSpPr>
            <p:nvPr/>
          </p:nvSpPr>
          <p:spPr bwMode="auto">
            <a:xfrm>
              <a:off x="4613" y="2588"/>
              <a:ext cx="1016" cy="300"/>
            </a:xfrm>
            <a:prstGeom prst="ellipse">
              <a:avLst/>
            </a:prstGeom>
            <a:noFill/>
            <a:ln w="9525">
              <a:noFill/>
              <a:round/>
              <a:headEnd/>
              <a:tailEnd/>
            </a:ln>
            <a:effectLst/>
          </p:spPr>
          <p:txBody>
            <a:bodyPr wrap="none" lIns="0" tIns="0" rIns="0" bIns="0" anchor="ctr">
              <a:spAutoFit/>
            </a:bodyPr>
            <a:lstStyle/>
            <a:p>
              <a:pPr algn="ctr" eaLnBrk="0" hangingPunct="0">
                <a:lnSpc>
                  <a:spcPct val="85000"/>
                </a:lnSpc>
              </a:pPr>
              <a:r>
                <a:rPr lang="en-US" sz="1300"/>
                <a:t>Schlerenchyma</a:t>
              </a:r>
              <a:br>
                <a:rPr lang="en-US" sz="1300"/>
              </a:br>
              <a:r>
                <a:rPr lang="en-US" sz="1300"/>
                <a:t>cells</a:t>
              </a:r>
            </a:p>
          </p:txBody>
        </p:sp>
      </p:grpSp>
      <p:sp>
        <p:nvSpPr>
          <p:cNvPr id="13381" name="Oval 69"/>
          <p:cNvSpPr>
            <a:spLocks noChangeArrowheads="1"/>
          </p:cNvSpPr>
          <p:nvPr/>
        </p:nvSpPr>
        <p:spPr bwMode="auto">
          <a:xfrm>
            <a:off x="4621213" y="5311775"/>
            <a:ext cx="1290637" cy="603250"/>
          </a:xfrm>
          <a:prstGeom prst="ellipse">
            <a:avLst/>
          </a:prstGeom>
          <a:solidFill>
            <a:srgbClr val="CCCCFF"/>
          </a:solidFill>
          <a:ln w="9525">
            <a:solidFill>
              <a:schemeClr val="tx1"/>
            </a:solidFill>
            <a:round/>
            <a:headEnd/>
            <a:tailEnd/>
          </a:ln>
          <a:effectLst/>
        </p:spPr>
        <p:txBody>
          <a:bodyPr wrap="none" anchor="ctr"/>
          <a:lstStyle/>
          <a:p>
            <a:pPr algn="ctr" eaLnBrk="0" hangingPunct="0">
              <a:lnSpc>
                <a:spcPct val="85000"/>
              </a:lnSpc>
            </a:pPr>
            <a:endParaRPr lang="en-US" sz="1300"/>
          </a:p>
        </p:txBody>
      </p:sp>
      <p:grpSp>
        <p:nvGrpSpPr>
          <p:cNvPr id="13382" name="Group 70"/>
          <p:cNvGrpSpPr>
            <a:grpSpLocks/>
          </p:cNvGrpSpPr>
          <p:nvPr/>
        </p:nvGrpSpPr>
        <p:grpSpPr bwMode="auto">
          <a:xfrm>
            <a:off x="544513" y="5299075"/>
            <a:ext cx="5383212" cy="603250"/>
            <a:chOff x="343" y="3338"/>
            <a:chExt cx="3391" cy="380"/>
          </a:xfrm>
        </p:grpSpPr>
        <p:sp>
          <p:nvSpPr>
            <p:cNvPr id="13383" name="Oval 71"/>
            <p:cNvSpPr>
              <a:spLocks noChangeArrowheads="1"/>
            </p:cNvSpPr>
            <p:nvPr/>
          </p:nvSpPr>
          <p:spPr bwMode="auto">
            <a:xfrm>
              <a:off x="343" y="3485"/>
              <a:ext cx="648" cy="150"/>
            </a:xfrm>
            <a:prstGeom prst="ellipse">
              <a:avLst/>
            </a:prstGeom>
            <a:noFill/>
            <a:ln w="9525">
              <a:noFill/>
              <a:round/>
              <a:headEnd/>
              <a:tailEnd/>
            </a:ln>
            <a:effectLst/>
          </p:spPr>
          <p:txBody>
            <a:bodyPr wrap="none" lIns="0" tIns="0" rIns="0" bIns="0" anchor="ctr">
              <a:spAutoFit/>
            </a:bodyPr>
            <a:lstStyle/>
            <a:p>
              <a:pPr algn="ctr" eaLnBrk="0" hangingPunct="0">
                <a:lnSpc>
                  <a:spcPct val="85000"/>
                </a:lnSpc>
              </a:pPr>
              <a:r>
                <a:rPr lang="en-US" sz="1300"/>
                <a:t>Tracheids</a:t>
              </a:r>
            </a:p>
          </p:txBody>
        </p:sp>
        <p:sp>
          <p:nvSpPr>
            <p:cNvPr id="13384" name="Oval 72"/>
            <p:cNvSpPr>
              <a:spLocks noChangeArrowheads="1"/>
            </p:cNvSpPr>
            <p:nvPr/>
          </p:nvSpPr>
          <p:spPr bwMode="auto">
            <a:xfrm>
              <a:off x="1226" y="3410"/>
              <a:ext cx="599" cy="300"/>
            </a:xfrm>
            <a:prstGeom prst="ellipse">
              <a:avLst/>
            </a:prstGeom>
            <a:noFill/>
            <a:ln w="9525">
              <a:noFill/>
              <a:round/>
              <a:headEnd/>
              <a:tailEnd/>
            </a:ln>
            <a:effectLst/>
          </p:spPr>
          <p:txBody>
            <a:bodyPr wrap="none" lIns="0" tIns="0" rIns="0" bIns="0" anchor="ctr">
              <a:spAutoFit/>
            </a:bodyPr>
            <a:lstStyle/>
            <a:p>
              <a:pPr algn="ctr" eaLnBrk="0" hangingPunct="0">
                <a:lnSpc>
                  <a:spcPct val="85000"/>
                </a:lnSpc>
              </a:pPr>
              <a:r>
                <a:rPr lang="en-US" sz="1300"/>
                <a:t>Vessel</a:t>
              </a:r>
              <a:br>
                <a:rPr lang="en-US" sz="1300"/>
              </a:br>
              <a:r>
                <a:rPr lang="en-US" sz="1300"/>
                <a:t>elements</a:t>
              </a:r>
            </a:p>
          </p:txBody>
        </p:sp>
        <p:sp>
          <p:nvSpPr>
            <p:cNvPr id="13385" name="Oval 73"/>
            <p:cNvSpPr>
              <a:spLocks noChangeArrowheads="1"/>
            </p:cNvSpPr>
            <p:nvPr/>
          </p:nvSpPr>
          <p:spPr bwMode="auto">
            <a:xfrm>
              <a:off x="2112" y="3410"/>
              <a:ext cx="696" cy="300"/>
            </a:xfrm>
            <a:prstGeom prst="ellipse">
              <a:avLst/>
            </a:prstGeom>
            <a:noFill/>
            <a:ln w="9525">
              <a:noFill/>
              <a:round/>
              <a:headEnd/>
              <a:tailEnd/>
            </a:ln>
            <a:effectLst/>
          </p:spPr>
          <p:txBody>
            <a:bodyPr wrap="none" lIns="0" tIns="0" rIns="0" bIns="0" anchor="ctr">
              <a:spAutoFit/>
            </a:bodyPr>
            <a:lstStyle/>
            <a:p>
              <a:pPr algn="ctr" eaLnBrk="0" hangingPunct="0">
                <a:lnSpc>
                  <a:spcPct val="85000"/>
                </a:lnSpc>
              </a:pPr>
              <a:r>
                <a:rPr lang="en-US" sz="1300"/>
                <a:t>Sieve tube</a:t>
              </a:r>
              <a:br>
                <a:rPr lang="en-US" sz="1300"/>
              </a:br>
              <a:r>
                <a:rPr lang="en-US" sz="1300"/>
                <a:t>elements</a:t>
              </a:r>
            </a:p>
          </p:txBody>
        </p:sp>
        <p:sp>
          <p:nvSpPr>
            <p:cNvPr id="13386" name="Oval 74"/>
            <p:cNvSpPr>
              <a:spLocks noChangeArrowheads="1"/>
            </p:cNvSpPr>
            <p:nvPr/>
          </p:nvSpPr>
          <p:spPr bwMode="auto">
            <a:xfrm>
              <a:off x="2921" y="3338"/>
              <a:ext cx="813" cy="380"/>
            </a:xfrm>
            <a:prstGeom prst="ellipse">
              <a:avLst/>
            </a:prstGeom>
            <a:noFill/>
            <a:ln w="9525">
              <a:noFill/>
              <a:round/>
              <a:headEnd/>
              <a:tailEnd/>
            </a:ln>
            <a:effectLst/>
          </p:spPr>
          <p:txBody>
            <a:bodyPr wrap="none" lIns="0" tIns="0" rIns="0" bIns="0" anchor="ctr"/>
            <a:lstStyle/>
            <a:p>
              <a:pPr algn="ctr" eaLnBrk="0" hangingPunct="0">
                <a:lnSpc>
                  <a:spcPct val="85000"/>
                </a:lnSpc>
              </a:pPr>
              <a:r>
                <a:rPr lang="en-US" sz="1300"/>
                <a:t>Companion</a:t>
              </a:r>
              <a:br>
                <a:rPr lang="en-US" sz="1300"/>
              </a:br>
              <a:r>
                <a:rPr lang="en-US" sz="1300"/>
                <a:t>cells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369"/>
                                        </p:tgtEl>
                                        <p:attrNameLst>
                                          <p:attrName>style.visibility</p:attrName>
                                        </p:attrNameLst>
                                      </p:cBhvr>
                                      <p:to>
                                        <p:strVal val="visible"/>
                                      </p:to>
                                    </p:set>
                                    <p:animEffect transition="in" filter="dissolve">
                                      <p:cBhvr>
                                        <p:cTn id="7" dur="500"/>
                                        <p:tgtEl>
                                          <p:spTgt spid="1336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3374"/>
                                        </p:tgtEl>
                                        <p:attrNameLst>
                                          <p:attrName>style.visibility</p:attrName>
                                        </p:attrNameLst>
                                      </p:cBhvr>
                                      <p:to>
                                        <p:strVal val="visible"/>
                                      </p:to>
                                    </p:set>
                                    <p:animEffect transition="in" filter="dissolve">
                                      <p:cBhvr>
                                        <p:cTn id="12" dur="500"/>
                                        <p:tgtEl>
                                          <p:spTgt spid="1337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3382"/>
                                        </p:tgtEl>
                                        <p:attrNameLst>
                                          <p:attrName>style.visibility</p:attrName>
                                        </p:attrNameLst>
                                      </p:cBhvr>
                                      <p:to>
                                        <p:strVal val="visible"/>
                                      </p:to>
                                    </p:set>
                                    <p:animEffect transition="in" filter="dissolve">
                                      <p:cBhvr>
                                        <p:cTn id="17" dur="500"/>
                                        <p:tgtEl>
                                          <p:spTgt spid="133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Plant Tissue Systems</a:t>
            </a:r>
          </a:p>
        </p:txBody>
      </p:sp>
      <p:sp>
        <p:nvSpPr>
          <p:cNvPr id="14339" name="Rectangle 3"/>
          <p:cNvSpPr>
            <a:spLocks noGrp="1" noChangeArrowheads="1"/>
          </p:cNvSpPr>
          <p:nvPr>
            <p:ph type="body" idx="1"/>
          </p:nvPr>
        </p:nvSpPr>
        <p:spPr/>
        <p:txBody>
          <a:bodyPr/>
          <a:lstStyle/>
          <a:p>
            <a:pPr marL="609600" indent="-609600"/>
            <a:r>
              <a:rPr lang="en-US" sz="2800"/>
              <a:t>Dermal Tissue: consists of epidermal cells that cover the outer surface.</a:t>
            </a:r>
          </a:p>
          <a:p>
            <a:pPr marL="609600" indent="-609600"/>
            <a:r>
              <a:rPr lang="en-US" sz="2800"/>
              <a:t>Vascular Tissue: specialized transport cells</a:t>
            </a:r>
          </a:p>
          <a:p>
            <a:pPr marL="609600" indent="-609600">
              <a:buFontTx/>
              <a:buAutoNum type="arabicPeriod"/>
            </a:pPr>
            <a:r>
              <a:rPr lang="en-US" sz="2800"/>
              <a:t>Xylem: carries water and nutrients up from the roots. (tracheids and vessel elements)</a:t>
            </a:r>
          </a:p>
          <a:p>
            <a:pPr marL="609600" indent="-609600">
              <a:buFontTx/>
              <a:buAutoNum type="arabicPeriod"/>
            </a:pPr>
            <a:r>
              <a:rPr lang="en-US" sz="2800"/>
              <a:t>Phloem: carries sugars down from leaves (sieve tube elements and companion cells)</a:t>
            </a:r>
          </a:p>
          <a:p>
            <a:pPr marL="609600" indent="-609600"/>
            <a:r>
              <a:rPr lang="en-US" sz="2800"/>
              <a:t>Ground Tissue: contains photosynthesizing cells and cells that help make plants strong.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Plant Growth</a:t>
            </a:r>
          </a:p>
        </p:txBody>
      </p:sp>
      <p:sp>
        <p:nvSpPr>
          <p:cNvPr id="15363" name="Rectangle 3"/>
          <p:cNvSpPr>
            <a:spLocks noGrp="1" noChangeArrowheads="1"/>
          </p:cNvSpPr>
          <p:nvPr>
            <p:ph type="body" idx="1"/>
          </p:nvPr>
        </p:nvSpPr>
        <p:spPr/>
        <p:txBody>
          <a:bodyPr/>
          <a:lstStyle/>
          <a:p>
            <a:r>
              <a:rPr lang="en-US"/>
              <a:t>Meristems are clusters of cells at the tips of roots and stems that are responsible for the growth throughout a plant’s life.</a:t>
            </a:r>
          </a:p>
          <a:p>
            <a:r>
              <a:rPr lang="en-US"/>
              <a:t>The new cells produced are called meristematic tissue.</a:t>
            </a:r>
          </a:p>
          <a:p>
            <a:r>
              <a:rPr lang="en-US"/>
              <a:t>Apical meristems are located at the tip or end of the root and stem that produces new cells by the process of mitosis.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0" y="274638"/>
            <a:ext cx="8229600" cy="1143000"/>
          </a:xfrm>
        </p:spPr>
        <p:txBody>
          <a:bodyPr/>
          <a:lstStyle/>
          <a:p>
            <a:r>
              <a:rPr lang="en-US"/>
              <a:t>Roots</a:t>
            </a:r>
          </a:p>
        </p:txBody>
      </p:sp>
      <p:pic>
        <p:nvPicPr>
          <p:cNvPr id="16389" name="Picture 5" descr="bio_ch23_4309"/>
          <p:cNvPicPr>
            <a:picLocks noChangeAspect="1" noChangeArrowheads="1"/>
          </p:cNvPicPr>
          <p:nvPr/>
        </p:nvPicPr>
        <p:blipFill>
          <a:blip r:embed="rId2" cstate="print"/>
          <a:srcRect/>
          <a:stretch>
            <a:fillRect/>
          </a:stretch>
        </p:blipFill>
        <p:spPr bwMode="auto">
          <a:xfrm>
            <a:off x="1666875" y="1636713"/>
            <a:ext cx="5810250" cy="4079875"/>
          </a:xfrm>
          <a:prstGeom prst="rect">
            <a:avLst/>
          </a:prstGeom>
          <a:noFill/>
        </p:spPr>
      </p:pic>
      <p:sp>
        <p:nvSpPr>
          <p:cNvPr id="16390" name="Text Box 6"/>
          <p:cNvSpPr txBox="1">
            <a:spLocks noChangeArrowheads="1"/>
          </p:cNvSpPr>
          <p:nvPr/>
        </p:nvSpPr>
        <p:spPr bwMode="auto">
          <a:xfrm>
            <a:off x="1243013" y="1516063"/>
            <a:ext cx="920750" cy="257175"/>
          </a:xfrm>
          <a:prstGeom prst="rect">
            <a:avLst/>
          </a:prstGeom>
          <a:noFill/>
          <a:ln w="9525">
            <a:noFill/>
            <a:miter lim="800000"/>
            <a:headEnd/>
            <a:tailEnd/>
          </a:ln>
          <a:effectLst/>
        </p:spPr>
        <p:txBody>
          <a:bodyPr wrap="none">
            <a:spAutoFit/>
          </a:bodyPr>
          <a:lstStyle/>
          <a:p>
            <a:pPr eaLnBrk="0" hangingPunct="0">
              <a:lnSpc>
                <a:spcPct val="90000"/>
              </a:lnSpc>
            </a:pPr>
            <a:r>
              <a:rPr lang="en-US" sz="1200" b="1"/>
              <a:t>Epidermis</a:t>
            </a:r>
          </a:p>
        </p:txBody>
      </p:sp>
      <p:sp>
        <p:nvSpPr>
          <p:cNvPr id="16391" name="Text Box 7"/>
          <p:cNvSpPr txBox="1">
            <a:spLocks noChangeArrowheads="1"/>
          </p:cNvSpPr>
          <p:nvPr/>
        </p:nvSpPr>
        <p:spPr bwMode="auto">
          <a:xfrm>
            <a:off x="1206500" y="1992313"/>
            <a:ext cx="1219200" cy="422275"/>
          </a:xfrm>
          <a:prstGeom prst="rect">
            <a:avLst/>
          </a:prstGeom>
          <a:noFill/>
          <a:ln w="9525">
            <a:noFill/>
            <a:miter lim="800000"/>
            <a:headEnd/>
            <a:tailEnd/>
          </a:ln>
          <a:effectLst/>
        </p:spPr>
        <p:txBody>
          <a:bodyPr wrap="none">
            <a:spAutoFit/>
          </a:bodyPr>
          <a:lstStyle/>
          <a:p>
            <a:pPr eaLnBrk="0" hangingPunct="0">
              <a:lnSpc>
                <a:spcPct val="90000"/>
              </a:lnSpc>
            </a:pPr>
            <a:r>
              <a:rPr lang="en-US" sz="1200" b="1"/>
              <a:t>Ground tissue</a:t>
            </a:r>
            <a:br>
              <a:rPr lang="en-US" sz="1200" b="1"/>
            </a:br>
            <a:r>
              <a:rPr lang="en-US" sz="1200" b="1"/>
              <a:t>(cortex)</a:t>
            </a:r>
          </a:p>
        </p:txBody>
      </p:sp>
      <p:sp>
        <p:nvSpPr>
          <p:cNvPr id="16392" name="Text Box 8"/>
          <p:cNvSpPr txBox="1">
            <a:spLocks noChangeArrowheads="1"/>
          </p:cNvSpPr>
          <p:nvPr/>
        </p:nvSpPr>
        <p:spPr bwMode="auto">
          <a:xfrm>
            <a:off x="4884738" y="2489200"/>
            <a:ext cx="817562" cy="457200"/>
          </a:xfrm>
          <a:prstGeom prst="rect">
            <a:avLst/>
          </a:prstGeom>
          <a:noFill/>
          <a:ln w="9525">
            <a:noFill/>
            <a:miter lim="800000"/>
            <a:headEnd/>
            <a:tailEnd/>
          </a:ln>
          <a:effectLst/>
        </p:spPr>
        <p:txBody>
          <a:bodyPr wrap="none">
            <a:spAutoFit/>
          </a:bodyPr>
          <a:lstStyle/>
          <a:p>
            <a:pPr eaLnBrk="0" hangingPunct="0"/>
            <a:r>
              <a:rPr lang="en-US" sz="1200" b="1"/>
              <a:t>Vascular</a:t>
            </a:r>
            <a:br>
              <a:rPr lang="en-US" sz="1200" b="1"/>
            </a:br>
            <a:r>
              <a:rPr lang="en-US" sz="1200" b="1"/>
              <a:t>Cylinder</a:t>
            </a:r>
          </a:p>
        </p:txBody>
      </p:sp>
      <p:sp>
        <p:nvSpPr>
          <p:cNvPr id="16393" name="Text Box 9"/>
          <p:cNvSpPr txBox="1">
            <a:spLocks noChangeArrowheads="1"/>
          </p:cNvSpPr>
          <p:nvPr/>
        </p:nvSpPr>
        <p:spPr bwMode="auto">
          <a:xfrm>
            <a:off x="5148263" y="5068888"/>
            <a:ext cx="2201862" cy="427037"/>
          </a:xfrm>
          <a:prstGeom prst="rect">
            <a:avLst/>
          </a:prstGeom>
          <a:noFill/>
          <a:ln w="9525">
            <a:noFill/>
            <a:miter lim="800000"/>
            <a:headEnd/>
            <a:tailEnd/>
          </a:ln>
          <a:effectLst/>
        </p:spPr>
        <p:txBody>
          <a:bodyPr wrap="none">
            <a:spAutoFit/>
          </a:bodyPr>
          <a:lstStyle/>
          <a:p>
            <a:pPr algn="ctr" eaLnBrk="0" hangingPunct="0"/>
            <a:r>
              <a:rPr lang="en-US" sz="1200" b="1"/>
              <a:t>Cross Section of Plant Root</a:t>
            </a:r>
            <a:br>
              <a:rPr lang="en-US" sz="1200" b="1"/>
            </a:br>
            <a:r>
              <a:rPr lang="en-US" sz="1000"/>
              <a:t>(magnification: 40</a:t>
            </a:r>
            <a:r>
              <a:rPr lang="en-US" sz="1000">
                <a:sym typeface="Monotype Sorts" pitchFamily="2" charset="2"/>
              </a:rPr>
              <a:t>x</a:t>
            </a:r>
            <a:r>
              <a:rPr lang="en-US" sz="1000"/>
              <a:t>)</a:t>
            </a:r>
            <a:endParaRPr lang="en-US" sz="1200" b="1"/>
          </a:p>
        </p:txBody>
      </p:sp>
      <p:grpSp>
        <p:nvGrpSpPr>
          <p:cNvPr id="16394" name="Group 10"/>
          <p:cNvGrpSpPr>
            <a:grpSpLocks/>
          </p:cNvGrpSpPr>
          <p:nvPr/>
        </p:nvGrpSpPr>
        <p:grpSpPr bwMode="auto">
          <a:xfrm>
            <a:off x="6230938" y="2465388"/>
            <a:ext cx="2011362" cy="887412"/>
            <a:chOff x="3925" y="1577"/>
            <a:chExt cx="1267" cy="559"/>
          </a:xfrm>
        </p:grpSpPr>
        <p:sp>
          <p:nvSpPr>
            <p:cNvPr id="16395" name="Text Box 11"/>
            <p:cNvSpPr txBox="1">
              <a:spLocks noChangeArrowheads="1"/>
            </p:cNvSpPr>
            <p:nvPr/>
          </p:nvSpPr>
          <p:spPr bwMode="auto">
            <a:xfrm>
              <a:off x="3925" y="1577"/>
              <a:ext cx="1113" cy="140"/>
            </a:xfrm>
            <a:prstGeom prst="rect">
              <a:avLst/>
            </a:prstGeom>
            <a:noFill/>
            <a:ln w="9525">
              <a:noFill/>
              <a:miter lim="800000"/>
              <a:headEnd/>
              <a:tailEnd/>
            </a:ln>
            <a:effectLst/>
          </p:spPr>
          <p:txBody>
            <a:bodyPr>
              <a:spAutoFit/>
            </a:bodyPr>
            <a:lstStyle/>
            <a:p>
              <a:pPr eaLnBrk="0" hangingPunct="0">
                <a:lnSpc>
                  <a:spcPct val="85000"/>
                </a:lnSpc>
              </a:pPr>
              <a:r>
                <a:rPr lang="en-US" sz="1000"/>
                <a:t>Ground tissue (cortex)</a:t>
              </a:r>
            </a:p>
          </p:txBody>
        </p:sp>
        <p:sp>
          <p:nvSpPr>
            <p:cNvPr id="16396" name="Text Box 12"/>
            <p:cNvSpPr txBox="1">
              <a:spLocks noChangeArrowheads="1"/>
            </p:cNvSpPr>
            <p:nvPr/>
          </p:nvSpPr>
          <p:spPr bwMode="auto">
            <a:xfrm>
              <a:off x="4139" y="1732"/>
              <a:ext cx="487" cy="140"/>
            </a:xfrm>
            <a:prstGeom prst="rect">
              <a:avLst/>
            </a:prstGeom>
            <a:noFill/>
            <a:ln w="9525">
              <a:noFill/>
              <a:miter lim="800000"/>
              <a:headEnd/>
              <a:tailEnd/>
            </a:ln>
            <a:effectLst/>
          </p:spPr>
          <p:txBody>
            <a:bodyPr>
              <a:spAutoFit/>
            </a:bodyPr>
            <a:lstStyle/>
            <a:p>
              <a:pPr eaLnBrk="0" hangingPunct="0">
                <a:lnSpc>
                  <a:spcPct val="85000"/>
                </a:lnSpc>
              </a:pPr>
              <a:r>
                <a:rPr lang="en-US" sz="1000"/>
                <a:t>Epidermis</a:t>
              </a:r>
            </a:p>
          </p:txBody>
        </p:sp>
        <p:sp>
          <p:nvSpPr>
            <p:cNvPr id="16397" name="Text Box 13"/>
            <p:cNvSpPr txBox="1">
              <a:spLocks noChangeArrowheads="1"/>
            </p:cNvSpPr>
            <p:nvPr/>
          </p:nvSpPr>
          <p:spPr bwMode="auto">
            <a:xfrm>
              <a:off x="4243" y="1868"/>
              <a:ext cx="587" cy="140"/>
            </a:xfrm>
            <a:prstGeom prst="rect">
              <a:avLst/>
            </a:prstGeom>
            <a:noFill/>
            <a:ln w="9525">
              <a:noFill/>
              <a:miter lim="800000"/>
              <a:headEnd/>
              <a:tailEnd/>
            </a:ln>
            <a:effectLst/>
          </p:spPr>
          <p:txBody>
            <a:bodyPr>
              <a:spAutoFit/>
            </a:bodyPr>
            <a:lstStyle/>
            <a:p>
              <a:pPr eaLnBrk="0" hangingPunct="0">
                <a:lnSpc>
                  <a:spcPct val="85000"/>
                </a:lnSpc>
              </a:pPr>
              <a:r>
                <a:rPr lang="en-US" sz="1000"/>
                <a:t>Endodermis</a:t>
              </a:r>
            </a:p>
          </p:txBody>
        </p:sp>
        <p:sp>
          <p:nvSpPr>
            <p:cNvPr id="16398" name="Text Box 14"/>
            <p:cNvSpPr txBox="1">
              <a:spLocks noChangeArrowheads="1"/>
            </p:cNvSpPr>
            <p:nvPr/>
          </p:nvSpPr>
          <p:spPr bwMode="auto">
            <a:xfrm>
              <a:off x="4363" y="1996"/>
              <a:ext cx="829" cy="140"/>
            </a:xfrm>
            <a:prstGeom prst="rect">
              <a:avLst/>
            </a:prstGeom>
            <a:noFill/>
            <a:ln w="9525">
              <a:noFill/>
              <a:miter lim="800000"/>
              <a:headEnd/>
              <a:tailEnd/>
            </a:ln>
            <a:effectLst/>
          </p:spPr>
          <p:txBody>
            <a:bodyPr>
              <a:spAutoFit/>
            </a:bodyPr>
            <a:lstStyle/>
            <a:p>
              <a:pPr eaLnBrk="0" hangingPunct="0">
                <a:lnSpc>
                  <a:spcPct val="85000"/>
                </a:lnSpc>
              </a:pPr>
              <a:r>
                <a:rPr lang="en-US" sz="1000"/>
                <a:t>Vascular cylinder</a:t>
              </a:r>
            </a:p>
          </p:txBody>
        </p:sp>
      </p:grpSp>
      <p:grpSp>
        <p:nvGrpSpPr>
          <p:cNvPr id="16399" name="Group 15"/>
          <p:cNvGrpSpPr>
            <a:grpSpLocks/>
          </p:cNvGrpSpPr>
          <p:nvPr/>
        </p:nvGrpSpPr>
        <p:grpSpPr bwMode="auto">
          <a:xfrm>
            <a:off x="1035050" y="1800225"/>
            <a:ext cx="4697413" cy="3640138"/>
            <a:chOff x="652" y="1158"/>
            <a:chExt cx="2959" cy="2293"/>
          </a:xfrm>
        </p:grpSpPr>
        <p:sp>
          <p:nvSpPr>
            <p:cNvPr id="16400" name="Text Box 16"/>
            <p:cNvSpPr txBox="1">
              <a:spLocks noChangeArrowheads="1"/>
            </p:cNvSpPr>
            <p:nvPr/>
          </p:nvSpPr>
          <p:spPr bwMode="auto">
            <a:xfrm>
              <a:off x="2782" y="1182"/>
              <a:ext cx="829" cy="140"/>
            </a:xfrm>
            <a:prstGeom prst="rect">
              <a:avLst/>
            </a:prstGeom>
            <a:noFill/>
            <a:ln w="9525">
              <a:noFill/>
              <a:miter lim="800000"/>
              <a:headEnd/>
              <a:tailEnd/>
            </a:ln>
            <a:effectLst/>
          </p:spPr>
          <p:txBody>
            <a:bodyPr>
              <a:spAutoFit/>
            </a:bodyPr>
            <a:lstStyle/>
            <a:p>
              <a:pPr eaLnBrk="0" hangingPunct="0">
                <a:lnSpc>
                  <a:spcPct val="85000"/>
                </a:lnSpc>
              </a:pPr>
              <a:r>
                <a:rPr lang="en-US" sz="1000"/>
                <a:t>Root hairs</a:t>
              </a:r>
            </a:p>
          </p:txBody>
        </p:sp>
        <p:sp>
          <p:nvSpPr>
            <p:cNvPr id="16401" name="Text Box 17"/>
            <p:cNvSpPr txBox="1">
              <a:spLocks noChangeArrowheads="1"/>
            </p:cNvSpPr>
            <p:nvPr/>
          </p:nvSpPr>
          <p:spPr bwMode="auto">
            <a:xfrm>
              <a:off x="2730" y="1613"/>
              <a:ext cx="420" cy="140"/>
            </a:xfrm>
            <a:prstGeom prst="rect">
              <a:avLst/>
            </a:prstGeom>
            <a:noFill/>
            <a:ln w="9525">
              <a:noFill/>
              <a:miter lim="800000"/>
              <a:headEnd/>
              <a:tailEnd/>
            </a:ln>
            <a:effectLst/>
          </p:spPr>
          <p:txBody>
            <a:bodyPr>
              <a:spAutoFit/>
            </a:bodyPr>
            <a:lstStyle/>
            <a:p>
              <a:pPr eaLnBrk="0" hangingPunct="0">
                <a:lnSpc>
                  <a:spcPct val="85000"/>
                </a:lnSpc>
              </a:pPr>
              <a:r>
                <a:rPr lang="en-US" sz="1000"/>
                <a:t>Phloem</a:t>
              </a:r>
            </a:p>
          </p:txBody>
        </p:sp>
        <p:sp>
          <p:nvSpPr>
            <p:cNvPr id="16402" name="Text Box 18"/>
            <p:cNvSpPr txBox="1">
              <a:spLocks noChangeArrowheads="1"/>
            </p:cNvSpPr>
            <p:nvPr/>
          </p:nvSpPr>
          <p:spPr bwMode="auto">
            <a:xfrm>
              <a:off x="2743" y="1758"/>
              <a:ext cx="370" cy="140"/>
            </a:xfrm>
            <a:prstGeom prst="rect">
              <a:avLst/>
            </a:prstGeom>
            <a:noFill/>
            <a:ln w="9525">
              <a:noFill/>
              <a:miter lim="800000"/>
              <a:headEnd/>
              <a:tailEnd/>
            </a:ln>
            <a:effectLst/>
          </p:spPr>
          <p:txBody>
            <a:bodyPr>
              <a:spAutoFit/>
            </a:bodyPr>
            <a:lstStyle/>
            <a:p>
              <a:pPr eaLnBrk="0" hangingPunct="0">
                <a:lnSpc>
                  <a:spcPct val="85000"/>
                </a:lnSpc>
              </a:pPr>
              <a:r>
                <a:rPr lang="en-US" sz="1000"/>
                <a:t>Xylem</a:t>
              </a:r>
            </a:p>
          </p:txBody>
        </p:sp>
        <p:sp>
          <p:nvSpPr>
            <p:cNvPr id="16403" name="Text Box 19"/>
            <p:cNvSpPr txBox="1">
              <a:spLocks noChangeArrowheads="1"/>
            </p:cNvSpPr>
            <p:nvPr/>
          </p:nvSpPr>
          <p:spPr bwMode="auto">
            <a:xfrm>
              <a:off x="2489" y="2956"/>
              <a:ext cx="770" cy="140"/>
            </a:xfrm>
            <a:prstGeom prst="rect">
              <a:avLst/>
            </a:prstGeom>
            <a:noFill/>
            <a:ln w="9525">
              <a:noFill/>
              <a:miter lim="800000"/>
              <a:headEnd/>
              <a:tailEnd/>
            </a:ln>
            <a:effectLst/>
          </p:spPr>
          <p:txBody>
            <a:bodyPr>
              <a:spAutoFit/>
            </a:bodyPr>
            <a:lstStyle/>
            <a:p>
              <a:pPr eaLnBrk="0" hangingPunct="0">
                <a:lnSpc>
                  <a:spcPct val="85000"/>
                </a:lnSpc>
              </a:pPr>
              <a:r>
                <a:rPr lang="en-US" sz="1000"/>
                <a:t>Apical meristem</a:t>
              </a:r>
            </a:p>
          </p:txBody>
        </p:sp>
        <p:sp>
          <p:nvSpPr>
            <p:cNvPr id="16404" name="Text Box 20"/>
            <p:cNvSpPr txBox="1">
              <a:spLocks noChangeArrowheads="1"/>
            </p:cNvSpPr>
            <p:nvPr/>
          </p:nvSpPr>
          <p:spPr bwMode="auto">
            <a:xfrm>
              <a:off x="924" y="3311"/>
              <a:ext cx="461" cy="140"/>
            </a:xfrm>
            <a:prstGeom prst="rect">
              <a:avLst/>
            </a:prstGeom>
            <a:noFill/>
            <a:ln w="9525">
              <a:noFill/>
              <a:miter lim="800000"/>
              <a:headEnd/>
              <a:tailEnd/>
            </a:ln>
            <a:effectLst/>
          </p:spPr>
          <p:txBody>
            <a:bodyPr>
              <a:spAutoFit/>
            </a:bodyPr>
            <a:lstStyle/>
            <a:p>
              <a:pPr algn="r" eaLnBrk="0" hangingPunct="0">
                <a:lnSpc>
                  <a:spcPct val="85000"/>
                </a:lnSpc>
              </a:pPr>
              <a:r>
                <a:rPr lang="en-US" sz="1000"/>
                <a:t>Root cap</a:t>
              </a:r>
            </a:p>
          </p:txBody>
        </p:sp>
        <p:sp>
          <p:nvSpPr>
            <p:cNvPr id="16405" name="Text Box 21"/>
            <p:cNvSpPr txBox="1">
              <a:spLocks noChangeArrowheads="1"/>
            </p:cNvSpPr>
            <p:nvPr/>
          </p:nvSpPr>
          <p:spPr bwMode="auto">
            <a:xfrm>
              <a:off x="652" y="1998"/>
              <a:ext cx="544" cy="222"/>
            </a:xfrm>
            <a:prstGeom prst="rect">
              <a:avLst/>
            </a:prstGeom>
            <a:noFill/>
            <a:ln w="9525">
              <a:noFill/>
              <a:miter lim="800000"/>
              <a:headEnd/>
              <a:tailEnd/>
            </a:ln>
            <a:effectLst/>
          </p:spPr>
          <p:txBody>
            <a:bodyPr>
              <a:spAutoFit/>
            </a:bodyPr>
            <a:lstStyle/>
            <a:p>
              <a:pPr algn="r" eaLnBrk="0" hangingPunct="0">
                <a:lnSpc>
                  <a:spcPct val="85000"/>
                </a:lnSpc>
              </a:pPr>
              <a:r>
                <a:rPr lang="en-US" sz="1000"/>
                <a:t>Zone of maturation</a:t>
              </a:r>
            </a:p>
          </p:txBody>
        </p:sp>
        <p:sp>
          <p:nvSpPr>
            <p:cNvPr id="16406" name="Text Box 22"/>
            <p:cNvSpPr txBox="1">
              <a:spLocks noChangeArrowheads="1"/>
            </p:cNvSpPr>
            <p:nvPr/>
          </p:nvSpPr>
          <p:spPr bwMode="auto">
            <a:xfrm>
              <a:off x="652" y="2570"/>
              <a:ext cx="544" cy="222"/>
            </a:xfrm>
            <a:prstGeom prst="rect">
              <a:avLst/>
            </a:prstGeom>
            <a:noFill/>
            <a:ln w="9525">
              <a:noFill/>
              <a:miter lim="800000"/>
              <a:headEnd/>
              <a:tailEnd/>
            </a:ln>
            <a:effectLst/>
          </p:spPr>
          <p:txBody>
            <a:bodyPr>
              <a:spAutoFit/>
            </a:bodyPr>
            <a:lstStyle/>
            <a:p>
              <a:pPr algn="r" eaLnBrk="0" hangingPunct="0">
                <a:lnSpc>
                  <a:spcPct val="85000"/>
                </a:lnSpc>
              </a:pPr>
              <a:r>
                <a:rPr lang="en-US" sz="1000"/>
                <a:t>Zone of elongation</a:t>
              </a:r>
            </a:p>
          </p:txBody>
        </p:sp>
        <p:sp>
          <p:nvSpPr>
            <p:cNvPr id="16407" name="Text Box 23"/>
            <p:cNvSpPr txBox="1">
              <a:spLocks noChangeArrowheads="1"/>
            </p:cNvSpPr>
            <p:nvPr/>
          </p:nvSpPr>
          <p:spPr bwMode="auto">
            <a:xfrm>
              <a:off x="897" y="1158"/>
              <a:ext cx="544" cy="140"/>
            </a:xfrm>
            <a:prstGeom prst="rect">
              <a:avLst/>
            </a:prstGeom>
            <a:noFill/>
            <a:ln w="9525">
              <a:noFill/>
              <a:miter lim="800000"/>
              <a:headEnd/>
              <a:tailEnd/>
            </a:ln>
            <a:effectLst/>
          </p:spPr>
          <p:txBody>
            <a:bodyPr>
              <a:spAutoFit/>
            </a:bodyPr>
            <a:lstStyle/>
            <a:p>
              <a:pPr algn="r" eaLnBrk="0" hangingPunct="0">
                <a:lnSpc>
                  <a:spcPct val="85000"/>
                </a:lnSpc>
              </a:pPr>
              <a:r>
                <a:rPr lang="en-US" sz="1000"/>
                <a:t>Endodermis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6399"/>
                                        </p:tgtEl>
                                        <p:attrNameLst>
                                          <p:attrName>style.visibility</p:attrName>
                                        </p:attrNameLst>
                                      </p:cBhvr>
                                      <p:to>
                                        <p:strVal val="visible"/>
                                      </p:to>
                                    </p:set>
                                    <p:animEffect transition="in" filter="dissolve">
                                      <p:cBhvr>
                                        <p:cTn id="7" dur="500"/>
                                        <p:tgtEl>
                                          <p:spTgt spid="1639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6394"/>
                                        </p:tgtEl>
                                        <p:attrNameLst>
                                          <p:attrName>style.visibility</p:attrName>
                                        </p:attrNameLst>
                                      </p:cBhvr>
                                      <p:to>
                                        <p:strVal val="visible"/>
                                      </p:to>
                                    </p:set>
                                    <p:animEffect transition="in" filter="dissolve">
                                      <p:cBhvr>
                                        <p:cTn id="12" dur="500"/>
                                        <p:tgtEl>
                                          <p:spTgt spid="163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Function and Types of Roots</a:t>
            </a:r>
          </a:p>
        </p:txBody>
      </p:sp>
      <p:sp>
        <p:nvSpPr>
          <p:cNvPr id="17411" name="Rectangle 3"/>
          <p:cNvSpPr>
            <a:spLocks noGrp="1" noChangeArrowheads="1"/>
          </p:cNvSpPr>
          <p:nvPr>
            <p:ph type="body" idx="1"/>
          </p:nvPr>
        </p:nvSpPr>
        <p:spPr/>
        <p:txBody>
          <a:bodyPr/>
          <a:lstStyle/>
          <a:p>
            <a:pPr marL="609600" indent="-609600">
              <a:lnSpc>
                <a:spcPct val="90000"/>
              </a:lnSpc>
            </a:pPr>
            <a:r>
              <a:rPr lang="en-US"/>
              <a:t>The roots job is absorb water and nutrients form the soil and anchor the plant in the ground. </a:t>
            </a:r>
          </a:p>
          <a:p>
            <a:pPr marL="609600" indent="-609600">
              <a:lnSpc>
                <a:spcPct val="90000"/>
              </a:lnSpc>
            </a:pPr>
            <a:r>
              <a:rPr lang="en-US"/>
              <a:t>Types:</a:t>
            </a:r>
          </a:p>
          <a:p>
            <a:pPr marL="609600" indent="-609600">
              <a:lnSpc>
                <a:spcPct val="90000"/>
              </a:lnSpc>
              <a:buFontTx/>
              <a:buAutoNum type="arabicPeriod"/>
            </a:pPr>
            <a:r>
              <a:rPr lang="en-US"/>
              <a:t>Taproot a long root that extends deep into the ground.</a:t>
            </a:r>
          </a:p>
          <a:p>
            <a:pPr marL="609600" indent="-609600">
              <a:lnSpc>
                <a:spcPct val="90000"/>
              </a:lnSpc>
              <a:buFontTx/>
              <a:buAutoNum type="arabicPeriod"/>
            </a:pPr>
            <a:r>
              <a:rPr lang="en-US"/>
              <a:t>Fibrous root: branching root help prevent topsoil erosion.</a:t>
            </a:r>
          </a:p>
          <a:p>
            <a:pPr marL="609600" indent="-609600">
              <a:lnSpc>
                <a:spcPct val="90000"/>
              </a:lnSpc>
              <a:buFontTx/>
              <a:buAutoNum type="arabicPeriod"/>
            </a:pPr>
            <a:r>
              <a:rPr lang="en-US"/>
              <a:t>Some plants have both types of roots.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1524000" y="228600"/>
            <a:ext cx="8229600" cy="1143000"/>
          </a:xfrm>
        </p:spPr>
        <p:txBody>
          <a:bodyPr/>
          <a:lstStyle/>
          <a:p>
            <a:r>
              <a:rPr lang="en-US"/>
              <a:t>Leaf Structure</a:t>
            </a:r>
          </a:p>
        </p:txBody>
      </p:sp>
      <p:pic>
        <p:nvPicPr>
          <p:cNvPr id="18437" name="Picture 5" descr="bio_ch23_4317"/>
          <p:cNvPicPr>
            <a:picLocks noChangeAspect="1" noChangeArrowheads="1"/>
          </p:cNvPicPr>
          <p:nvPr/>
        </p:nvPicPr>
        <p:blipFill>
          <a:blip r:embed="rId2" cstate="print"/>
          <a:srcRect/>
          <a:stretch>
            <a:fillRect/>
          </a:stretch>
        </p:blipFill>
        <p:spPr bwMode="auto">
          <a:xfrm>
            <a:off x="1274763" y="1550988"/>
            <a:ext cx="6594475" cy="4129087"/>
          </a:xfrm>
          <a:prstGeom prst="rect">
            <a:avLst/>
          </a:prstGeom>
          <a:noFill/>
        </p:spPr>
      </p:pic>
      <p:sp>
        <p:nvSpPr>
          <p:cNvPr id="18438" name="Text Box 6"/>
          <p:cNvSpPr txBox="1">
            <a:spLocks noChangeArrowheads="1"/>
          </p:cNvSpPr>
          <p:nvPr/>
        </p:nvSpPr>
        <p:spPr bwMode="auto">
          <a:xfrm>
            <a:off x="2881313" y="2117725"/>
            <a:ext cx="534987" cy="260350"/>
          </a:xfrm>
          <a:prstGeom prst="rect">
            <a:avLst/>
          </a:prstGeom>
          <a:noFill/>
          <a:ln w="9525">
            <a:noFill/>
            <a:miter lim="800000"/>
            <a:headEnd/>
            <a:tailEnd/>
          </a:ln>
          <a:effectLst/>
        </p:spPr>
        <p:txBody>
          <a:bodyPr wrap="none">
            <a:spAutoFit/>
          </a:bodyPr>
          <a:lstStyle/>
          <a:p>
            <a:pPr eaLnBrk="0" hangingPunct="0"/>
            <a:r>
              <a:rPr lang="en-US" sz="1100"/>
              <a:t>Veins</a:t>
            </a:r>
          </a:p>
        </p:txBody>
      </p:sp>
      <p:sp>
        <p:nvSpPr>
          <p:cNvPr id="18439" name="Text Box 7"/>
          <p:cNvSpPr txBox="1">
            <a:spLocks noChangeArrowheads="1"/>
          </p:cNvSpPr>
          <p:nvPr/>
        </p:nvSpPr>
        <p:spPr bwMode="auto">
          <a:xfrm>
            <a:off x="7215188" y="3235325"/>
            <a:ext cx="573087" cy="260350"/>
          </a:xfrm>
          <a:prstGeom prst="rect">
            <a:avLst/>
          </a:prstGeom>
          <a:noFill/>
          <a:ln w="9525">
            <a:noFill/>
            <a:miter lim="800000"/>
            <a:headEnd/>
            <a:tailEnd/>
          </a:ln>
          <a:effectLst/>
        </p:spPr>
        <p:txBody>
          <a:bodyPr wrap="none">
            <a:spAutoFit/>
          </a:bodyPr>
          <a:lstStyle/>
          <a:p>
            <a:pPr eaLnBrk="0" hangingPunct="0"/>
            <a:r>
              <a:rPr lang="en-US" sz="1100"/>
              <a:t>Xylem</a:t>
            </a:r>
          </a:p>
        </p:txBody>
      </p:sp>
      <p:sp>
        <p:nvSpPr>
          <p:cNvPr id="18440" name="Text Box 8"/>
          <p:cNvSpPr txBox="1">
            <a:spLocks noChangeArrowheads="1"/>
          </p:cNvSpPr>
          <p:nvPr/>
        </p:nvSpPr>
        <p:spPr bwMode="auto">
          <a:xfrm>
            <a:off x="7215188" y="3452813"/>
            <a:ext cx="658812" cy="260350"/>
          </a:xfrm>
          <a:prstGeom prst="rect">
            <a:avLst/>
          </a:prstGeom>
          <a:noFill/>
          <a:ln w="9525">
            <a:noFill/>
            <a:miter lim="800000"/>
            <a:headEnd/>
            <a:tailEnd/>
          </a:ln>
          <a:effectLst/>
        </p:spPr>
        <p:txBody>
          <a:bodyPr wrap="none">
            <a:spAutoFit/>
          </a:bodyPr>
          <a:lstStyle/>
          <a:p>
            <a:pPr eaLnBrk="0" hangingPunct="0"/>
            <a:r>
              <a:rPr lang="en-US" sz="1100"/>
              <a:t>Phloem</a:t>
            </a:r>
          </a:p>
        </p:txBody>
      </p:sp>
      <p:sp>
        <p:nvSpPr>
          <p:cNvPr id="18441" name="Text Box 9"/>
          <p:cNvSpPr txBox="1">
            <a:spLocks noChangeArrowheads="1"/>
          </p:cNvSpPr>
          <p:nvPr/>
        </p:nvSpPr>
        <p:spPr bwMode="auto">
          <a:xfrm>
            <a:off x="7807325" y="3317875"/>
            <a:ext cx="465138" cy="260350"/>
          </a:xfrm>
          <a:prstGeom prst="rect">
            <a:avLst/>
          </a:prstGeom>
          <a:noFill/>
          <a:ln w="9525">
            <a:noFill/>
            <a:miter lim="800000"/>
            <a:headEnd/>
            <a:tailEnd/>
          </a:ln>
          <a:effectLst/>
        </p:spPr>
        <p:txBody>
          <a:bodyPr wrap="none">
            <a:spAutoFit/>
          </a:bodyPr>
          <a:lstStyle/>
          <a:p>
            <a:pPr eaLnBrk="0" hangingPunct="0"/>
            <a:r>
              <a:rPr lang="en-US" sz="1100"/>
              <a:t>Vein</a:t>
            </a:r>
          </a:p>
        </p:txBody>
      </p:sp>
      <p:sp>
        <p:nvSpPr>
          <p:cNvPr id="18442" name="Text Box 10"/>
          <p:cNvSpPr txBox="1">
            <a:spLocks noChangeArrowheads="1"/>
          </p:cNvSpPr>
          <p:nvPr/>
        </p:nvSpPr>
        <p:spPr bwMode="auto">
          <a:xfrm>
            <a:off x="7215188" y="1946275"/>
            <a:ext cx="612775" cy="260350"/>
          </a:xfrm>
          <a:prstGeom prst="rect">
            <a:avLst/>
          </a:prstGeom>
          <a:noFill/>
          <a:ln w="9525">
            <a:noFill/>
            <a:miter lim="800000"/>
            <a:headEnd/>
            <a:tailEnd/>
          </a:ln>
          <a:effectLst/>
        </p:spPr>
        <p:txBody>
          <a:bodyPr wrap="none">
            <a:spAutoFit/>
          </a:bodyPr>
          <a:lstStyle/>
          <a:p>
            <a:pPr eaLnBrk="0" hangingPunct="0"/>
            <a:r>
              <a:rPr lang="en-US" sz="1100"/>
              <a:t>Cuticle</a:t>
            </a:r>
          </a:p>
        </p:txBody>
      </p:sp>
      <p:sp>
        <p:nvSpPr>
          <p:cNvPr id="18443" name="Text Box 11"/>
          <p:cNvSpPr txBox="1">
            <a:spLocks noChangeArrowheads="1"/>
          </p:cNvSpPr>
          <p:nvPr/>
        </p:nvSpPr>
        <p:spPr bwMode="auto">
          <a:xfrm>
            <a:off x="7215188" y="2376488"/>
            <a:ext cx="806450" cy="260350"/>
          </a:xfrm>
          <a:prstGeom prst="rect">
            <a:avLst/>
          </a:prstGeom>
          <a:noFill/>
          <a:ln w="9525">
            <a:noFill/>
            <a:miter lim="800000"/>
            <a:headEnd/>
            <a:tailEnd/>
          </a:ln>
          <a:effectLst/>
        </p:spPr>
        <p:txBody>
          <a:bodyPr wrap="none">
            <a:spAutoFit/>
          </a:bodyPr>
          <a:lstStyle/>
          <a:p>
            <a:pPr eaLnBrk="0" hangingPunct="0"/>
            <a:r>
              <a:rPr lang="en-US" sz="1100"/>
              <a:t>Epidermis</a:t>
            </a:r>
          </a:p>
        </p:txBody>
      </p:sp>
      <p:sp>
        <p:nvSpPr>
          <p:cNvPr id="18444" name="Text Box 12"/>
          <p:cNvSpPr txBox="1">
            <a:spLocks noChangeArrowheads="1"/>
          </p:cNvSpPr>
          <p:nvPr/>
        </p:nvSpPr>
        <p:spPr bwMode="auto">
          <a:xfrm>
            <a:off x="7215188" y="2743200"/>
            <a:ext cx="814387" cy="428625"/>
          </a:xfrm>
          <a:prstGeom prst="rect">
            <a:avLst/>
          </a:prstGeom>
          <a:noFill/>
          <a:ln w="9525">
            <a:noFill/>
            <a:miter lim="800000"/>
            <a:headEnd/>
            <a:tailEnd/>
          </a:ln>
          <a:effectLst/>
        </p:spPr>
        <p:txBody>
          <a:bodyPr wrap="none">
            <a:spAutoFit/>
          </a:bodyPr>
          <a:lstStyle/>
          <a:p>
            <a:pPr eaLnBrk="0" hangingPunct="0"/>
            <a:r>
              <a:rPr lang="en-US" sz="1100"/>
              <a:t>Palisade</a:t>
            </a:r>
            <a:br>
              <a:rPr lang="en-US" sz="1100"/>
            </a:br>
            <a:r>
              <a:rPr lang="en-US" sz="1100"/>
              <a:t>mesophyll</a:t>
            </a:r>
          </a:p>
        </p:txBody>
      </p:sp>
      <p:sp>
        <p:nvSpPr>
          <p:cNvPr id="18445" name="Text Box 13"/>
          <p:cNvSpPr txBox="1">
            <a:spLocks noChangeArrowheads="1"/>
          </p:cNvSpPr>
          <p:nvPr/>
        </p:nvSpPr>
        <p:spPr bwMode="auto">
          <a:xfrm>
            <a:off x="7215188" y="4364038"/>
            <a:ext cx="806450" cy="260350"/>
          </a:xfrm>
          <a:prstGeom prst="rect">
            <a:avLst/>
          </a:prstGeom>
          <a:noFill/>
          <a:ln w="9525">
            <a:noFill/>
            <a:miter lim="800000"/>
            <a:headEnd/>
            <a:tailEnd/>
          </a:ln>
          <a:effectLst/>
        </p:spPr>
        <p:txBody>
          <a:bodyPr wrap="none">
            <a:spAutoFit/>
          </a:bodyPr>
          <a:lstStyle/>
          <a:p>
            <a:pPr eaLnBrk="0" hangingPunct="0"/>
            <a:r>
              <a:rPr lang="en-US" sz="1100"/>
              <a:t>Epidermis</a:t>
            </a:r>
          </a:p>
        </p:txBody>
      </p:sp>
      <p:sp>
        <p:nvSpPr>
          <p:cNvPr id="18446" name="Text Box 14"/>
          <p:cNvSpPr txBox="1">
            <a:spLocks noChangeArrowheads="1"/>
          </p:cNvSpPr>
          <p:nvPr/>
        </p:nvSpPr>
        <p:spPr bwMode="auto">
          <a:xfrm>
            <a:off x="6627813" y="4876800"/>
            <a:ext cx="587375" cy="260350"/>
          </a:xfrm>
          <a:prstGeom prst="rect">
            <a:avLst/>
          </a:prstGeom>
          <a:noFill/>
          <a:ln w="9525">
            <a:noFill/>
            <a:miter lim="800000"/>
            <a:headEnd/>
            <a:tailEnd/>
          </a:ln>
          <a:effectLst/>
        </p:spPr>
        <p:txBody>
          <a:bodyPr wrap="none">
            <a:spAutoFit/>
          </a:bodyPr>
          <a:lstStyle/>
          <a:p>
            <a:pPr eaLnBrk="0" hangingPunct="0"/>
            <a:r>
              <a:rPr lang="en-US" sz="1100"/>
              <a:t>Stoma</a:t>
            </a:r>
          </a:p>
        </p:txBody>
      </p:sp>
      <p:sp>
        <p:nvSpPr>
          <p:cNvPr id="18447" name="Text Box 15"/>
          <p:cNvSpPr txBox="1">
            <a:spLocks noChangeArrowheads="1"/>
          </p:cNvSpPr>
          <p:nvPr/>
        </p:nvSpPr>
        <p:spPr bwMode="auto">
          <a:xfrm>
            <a:off x="3292475" y="5337175"/>
            <a:ext cx="571500" cy="428625"/>
          </a:xfrm>
          <a:prstGeom prst="rect">
            <a:avLst/>
          </a:prstGeom>
          <a:noFill/>
          <a:ln w="9525">
            <a:noFill/>
            <a:miter lim="800000"/>
            <a:headEnd/>
            <a:tailEnd/>
          </a:ln>
          <a:effectLst/>
        </p:spPr>
        <p:txBody>
          <a:bodyPr wrap="none">
            <a:spAutoFit/>
          </a:bodyPr>
          <a:lstStyle/>
          <a:p>
            <a:pPr algn="r" eaLnBrk="0" hangingPunct="0"/>
            <a:r>
              <a:rPr lang="en-US" sz="1100"/>
              <a:t>Guard</a:t>
            </a:r>
            <a:br>
              <a:rPr lang="en-US" sz="1100"/>
            </a:br>
            <a:r>
              <a:rPr lang="en-US" sz="1100"/>
              <a:t>cells</a:t>
            </a:r>
          </a:p>
        </p:txBody>
      </p:sp>
      <p:sp>
        <p:nvSpPr>
          <p:cNvPr id="18448" name="Text Box 16"/>
          <p:cNvSpPr txBox="1">
            <a:spLocks noChangeArrowheads="1"/>
          </p:cNvSpPr>
          <p:nvPr/>
        </p:nvSpPr>
        <p:spPr bwMode="auto">
          <a:xfrm>
            <a:off x="2497138" y="3925888"/>
            <a:ext cx="814387" cy="428625"/>
          </a:xfrm>
          <a:prstGeom prst="rect">
            <a:avLst/>
          </a:prstGeom>
          <a:noFill/>
          <a:ln w="9525">
            <a:noFill/>
            <a:miter lim="800000"/>
            <a:headEnd/>
            <a:tailEnd/>
          </a:ln>
          <a:effectLst/>
        </p:spPr>
        <p:txBody>
          <a:bodyPr wrap="none">
            <a:spAutoFit/>
          </a:bodyPr>
          <a:lstStyle/>
          <a:p>
            <a:pPr algn="r" eaLnBrk="0" hangingPunct="0"/>
            <a:r>
              <a:rPr lang="en-US" sz="1100"/>
              <a:t>Spongy</a:t>
            </a:r>
            <a:br>
              <a:rPr lang="en-US" sz="1100"/>
            </a:br>
            <a:r>
              <a:rPr lang="en-US" sz="1100"/>
              <a:t>mesophyll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Leaf Function</a:t>
            </a:r>
          </a:p>
        </p:txBody>
      </p:sp>
      <p:sp>
        <p:nvSpPr>
          <p:cNvPr id="19459" name="Rectangle 3"/>
          <p:cNvSpPr>
            <a:spLocks noGrp="1" noChangeArrowheads="1"/>
          </p:cNvSpPr>
          <p:nvPr>
            <p:ph type="body" idx="1"/>
          </p:nvPr>
        </p:nvSpPr>
        <p:spPr/>
        <p:txBody>
          <a:bodyPr/>
          <a:lstStyle/>
          <a:p>
            <a:r>
              <a:rPr lang="en-US"/>
              <a:t>Stomata: gas exchange</a:t>
            </a:r>
          </a:p>
          <a:p>
            <a:r>
              <a:rPr lang="en-US"/>
              <a:t>Guard cells: open and close the stomata</a:t>
            </a:r>
          </a:p>
          <a:p>
            <a:r>
              <a:rPr lang="en-US"/>
              <a:t>Mesophyll: contain cells that carry out photosynthesis.</a:t>
            </a:r>
          </a:p>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Transpiration</a:t>
            </a:r>
          </a:p>
        </p:txBody>
      </p:sp>
      <p:sp>
        <p:nvSpPr>
          <p:cNvPr id="20488" name="Rectangle 8"/>
          <p:cNvSpPr>
            <a:spLocks noGrp="1" noChangeArrowheads="1"/>
          </p:cNvSpPr>
          <p:nvPr>
            <p:ph type="body" sz="half" idx="2"/>
          </p:nvPr>
        </p:nvSpPr>
        <p:spPr/>
        <p:txBody>
          <a:bodyPr/>
          <a:lstStyle/>
          <a:p>
            <a:pPr marL="533400" indent="-533400"/>
            <a:r>
              <a:rPr lang="en-US" sz="2800"/>
              <a:t>The pull of water from the roots to the leaves of the plant</a:t>
            </a:r>
          </a:p>
          <a:p>
            <a:pPr marL="533400" indent="-533400">
              <a:buFontTx/>
              <a:buNone/>
            </a:pPr>
            <a:r>
              <a:rPr lang="en-US" sz="2800"/>
              <a:t>Factors that increase transpiration:</a:t>
            </a:r>
          </a:p>
          <a:p>
            <a:pPr marL="533400" indent="-533400">
              <a:buFontTx/>
              <a:buAutoNum type="arabicPeriod"/>
            </a:pPr>
            <a:r>
              <a:rPr lang="en-US" sz="2800"/>
              <a:t>Increase temperature</a:t>
            </a:r>
          </a:p>
          <a:p>
            <a:pPr marL="533400" indent="-533400">
              <a:buFontTx/>
              <a:buAutoNum type="arabicPeriod"/>
            </a:pPr>
            <a:r>
              <a:rPr lang="en-US" sz="2800"/>
              <a:t>Increase wind</a:t>
            </a:r>
          </a:p>
          <a:p>
            <a:pPr marL="533400" indent="-533400">
              <a:buFontTx/>
              <a:buAutoNum type="arabicPeriod"/>
            </a:pPr>
            <a:r>
              <a:rPr lang="en-US" sz="2800"/>
              <a:t>Decreased humidity</a:t>
            </a:r>
          </a:p>
        </p:txBody>
      </p:sp>
      <p:pic>
        <p:nvPicPr>
          <p:cNvPr id="20489" name="Picture 9" descr="bio_ch23_6141"/>
          <p:cNvPicPr>
            <a:picLocks noChangeAspect="1" noChangeArrowheads="1"/>
          </p:cNvPicPr>
          <p:nvPr>
            <p:ph sz="half" idx="1"/>
          </p:nvPr>
        </p:nvPicPr>
        <p:blipFill>
          <a:blip r:embed="rId2" cstate="print"/>
          <a:srcRect/>
          <a:stretch>
            <a:fillRect/>
          </a:stretch>
        </p:blipFill>
        <p:spPr>
          <a:xfrm>
            <a:off x="457200" y="2444750"/>
            <a:ext cx="4038600" cy="2836863"/>
          </a:xfrm>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0" y="274638"/>
            <a:ext cx="8229600" cy="1143000"/>
          </a:xfrm>
        </p:spPr>
        <p:txBody>
          <a:bodyPr/>
          <a:lstStyle/>
          <a:p>
            <a:r>
              <a:rPr lang="en-US"/>
              <a:t>Sugar Movement in Plants</a:t>
            </a:r>
          </a:p>
        </p:txBody>
      </p:sp>
      <p:pic>
        <p:nvPicPr>
          <p:cNvPr id="23557" name="Picture 5" descr="bio_ch23_4313"/>
          <p:cNvPicPr>
            <a:picLocks noChangeAspect="1" noChangeArrowheads="1"/>
          </p:cNvPicPr>
          <p:nvPr/>
        </p:nvPicPr>
        <p:blipFill>
          <a:blip r:embed="rId2" cstate="print"/>
          <a:srcRect t="-308"/>
          <a:stretch>
            <a:fillRect/>
          </a:stretch>
        </p:blipFill>
        <p:spPr bwMode="auto">
          <a:xfrm>
            <a:off x="2555875" y="1271588"/>
            <a:ext cx="4032250" cy="4641850"/>
          </a:xfrm>
          <a:prstGeom prst="rect">
            <a:avLst/>
          </a:prstGeom>
          <a:noFill/>
        </p:spPr>
      </p:pic>
      <p:sp>
        <p:nvSpPr>
          <p:cNvPr id="23558" name="Text Box 6"/>
          <p:cNvSpPr txBox="1">
            <a:spLocks noChangeArrowheads="1"/>
          </p:cNvSpPr>
          <p:nvPr/>
        </p:nvSpPr>
        <p:spPr bwMode="auto">
          <a:xfrm>
            <a:off x="2797175" y="3092450"/>
            <a:ext cx="835025" cy="428625"/>
          </a:xfrm>
          <a:prstGeom prst="rect">
            <a:avLst/>
          </a:prstGeom>
          <a:noFill/>
          <a:ln w="9525">
            <a:noFill/>
            <a:miter lim="800000"/>
            <a:headEnd/>
            <a:tailEnd/>
          </a:ln>
          <a:effectLst/>
        </p:spPr>
        <p:txBody>
          <a:bodyPr wrap="none">
            <a:spAutoFit/>
          </a:bodyPr>
          <a:lstStyle/>
          <a:p>
            <a:pPr eaLnBrk="0" hangingPunct="0"/>
            <a:r>
              <a:rPr lang="en-US" sz="1100"/>
              <a:t>Movement</a:t>
            </a:r>
            <a:br>
              <a:rPr lang="en-US" sz="1100"/>
            </a:br>
            <a:r>
              <a:rPr lang="en-US" sz="1100"/>
              <a:t>of water</a:t>
            </a:r>
          </a:p>
        </p:txBody>
      </p:sp>
      <p:sp>
        <p:nvSpPr>
          <p:cNvPr id="23559" name="Text Box 7"/>
          <p:cNvSpPr txBox="1">
            <a:spLocks noChangeArrowheads="1"/>
          </p:cNvSpPr>
          <p:nvPr/>
        </p:nvSpPr>
        <p:spPr bwMode="auto">
          <a:xfrm>
            <a:off x="2797175" y="3602038"/>
            <a:ext cx="835025" cy="428625"/>
          </a:xfrm>
          <a:prstGeom prst="rect">
            <a:avLst/>
          </a:prstGeom>
          <a:noFill/>
          <a:ln w="9525">
            <a:noFill/>
            <a:miter lim="800000"/>
            <a:headEnd/>
            <a:tailEnd/>
          </a:ln>
          <a:effectLst/>
        </p:spPr>
        <p:txBody>
          <a:bodyPr wrap="none">
            <a:spAutoFit/>
          </a:bodyPr>
          <a:lstStyle/>
          <a:p>
            <a:pPr eaLnBrk="0" hangingPunct="0"/>
            <a:r>
              <a:rPr lang="en-US" sz="1100"/>
              <a:t>Movement</a:t>
            </a:r>
            <a:br>
              <a:rPr lang="en-US" sz="1100"/>
            </a:br>
            <a:r>
              <a:rPr lang="en-US" sz="1100"/>
              <a:t>of sugar</a:t>
            </a:r>
          </a:p>
        </p:txBody>
      </p:sp>
      <p:sp>
        <p:nvSpPr>
          <p:cNvPr id="23560" name="Text Box 8"/>
          <p:cNvSpPr txBox="1">
            <a:spLocks noChangeArrowheads="1"/>
          </p:cNvSpPr>
          <p:nvPr/>
        </p:nvSpPr>
        <p:spPr bwMode="auto">
          <a:xfrm>
            <a:off x="4752975" y="1270000"/>
            <a:ext cx="814388" cy="428625"/>
          </a:xfrm>
          <a:prstGeom prst="rect">
            <a:avLst/>
          </a:prstGeom>
          <a:noFill/>
          <a:ln w="9525">
            <a:noFill/>
            <a:miter lim="800000"/>
            <a:headEnd/>
            <a:tailEnd/>
          </a:ln>
          <a:effectLst/>
        </p:spPr>
        <p:txBody>
          <a:bodyPr wrap="none">
            <a:spAutoFit/>
          </a:bodyPr>
          <a:lstStyle/>
          <a:p>
            <a:pPr eaLnBrk="0" hangingPunct="0"/>
            <a:r>
              <a:rPr lang="en-US" sz="1100"/>
              <a:t>Sugar</a:t>
            </a:r>
            <a:br>
              <a:rPr lang="en-US" sz="1100"/>
            </a:br>
            <a:r>
              <a:rPr lang="en-US" sz="1100"/>
              <a:t>molecules</a:t>
            </a:r>
          </a:p>
        </p:txBody>
      </p:sp>
      <p:sp>
        <p:nvSpPr>
          <p:cNvPr id="23561" name="Text Box 9"/>
          <p:cNvSpPr txBox="1">
            <a:spLocks noChangeArrowheads="1"/>
          </p:cNvSpPr>
          <p:nvPr/>
        </p:nvSpPr>
        <p:spPr bwMode="auto">
          <a:xfrm>
            <a:off x="4827588" y="2441575"/>
            <a:ext cx="876300" cy="260350"/>
          </a:xfrm>
          <a:prstGeom prst="rect">
            <a:avLst/>
          </a:prstGeom>
          <a:noFill/>
          <a:ln w="9525">
            <a:noFill/>
            <a:miter lim="800000"/>
            <a:headEnd/>
            <a:tailEnd/>
          </a:ln>
          <a:effectLst/>
        </p:spPr>
        <p:txBody>
          <a:bodyPr wrap="none">
            <a:spAutoFit/>
          </a:bodyPr>
          <a:lstStyle/>
          <a:p>
            <a:pPr eaLnBrk="0" hangingPunct="0"/>
            <a:r>
              <a:rPr lang="en-US" sz="1100"/>
              <a:t>Source cell</a:t>
            </a:r>
          </a:p>
        </p:txBody>
      </p:sp>
      <p:sp>
        <p:nvSpPr>
          <p:cNvPr id="23562" name="Text Box 10"/>
          <p:cNvSpPr txBox="1">
            <a:spLocks noChangeArrowheads="1"/>
          </p:cNvSpPr>
          <p:nvPr/>
        </p:nvSpPr>
        <p:spPr bwMode="auto">
          <a:xfrm>
            <a:off x="5006975" y="5072063"/>
            <a:ext cx="706438" cy="260350"/>
          </a:xfrm>
          <a:prstGeom prst="rect">
            <a:avLst/>
          </a:prstGeom>
          <a:noFill/>
          <a:ln w="9525">
            <a:noFill/>
            <a:miter lim="800000"/>
            <a:headEnd/>
            <a:tailEnd/>
          </a:ln>
          <a:effectLst/>
        </p:spPr>
        <p:txBody>
          <a:bodyPr wrap="none">
            <a:spAutoFit/>
          </a:bodyPr>
          <a:lstStyle/>
          <a:p>
            <a:pPr eaLnBrk="0" hangingPunct="0"/>
            <a:r>
              <a:rPr lang="en-US" sz="1100"/>
              <a:t>Sink cell</a:t>
            </a:r>
          </a:p>
        </p:txBody>
      </p:sp>
      <p:sp>
        <p:nvSpPr>
          <p:cNvPr id="23563" name="Text Box 11"/>
          <p:cNvSpPr txBox="1">
            <a:spLocks noChangeArrowheads="1"/>
          </p:cNvSpPr>
          <p:nvPr/>
        </p:nvSpPr>
        <p:spPr bwMode="auto">
          <a:xfrm>
            <a:off x="5556250" y="1044575"/>
            <a:ext cx="658813" cy="260350"/>
          </a:xfrm>
          <a:prstGeom prst="rect">
            <a:avLst/>
          </a:prstGeom>
          <a:noFill/>
          <a:ln w="9525">
            <a:noFill/>
            <a:miter lim="800000"/>
            <a:headEnd/>
            <a:tailEnd/>
          </a:ln>
          <a:effectLst/>
        </p:spPr>
        <p:txBody>
          <a:bodyPr wrap="none">
            <a:spAutoFit/>
          </a:bodyPr>
          <a:lstStyle/>
          <a:p>
            <a:pPr algn="ctr" eaLnBrk="0" hangingPunct="0"/>
            <a:r>
              <a:rPr lang="en-US" sz="1100"/>
              <a:t>Phloem</a:t>
            </a:r>
          </a:p>
        </p:txBody>
      </p:sp>
      <p:sp>
        <p:nvSpPr>
          <p:cNvPr id="23564" name="Text Box 12"/>
          <p:cNvSpPr txBox="1">
            <a:spLocks noChangeArrowheads="1"/>
          </p:cNvSpPr>
          <p:nvPr/>
        </p:nvSpPr>
        <p:spPr bwMode="auto">
          <a:xfrm>
            <a:off x="6132513" y="1044575"/>
            <a:ext cx="573087" cy="260350"/>
          </a:xfrm>
          <a:prstGeom prst="rect">
            <a:avLst/>
          </a:prstGeom>
          <a:noFill/>
          <a:ln w="9525">
            <a:noFill/>
            <a:miter lim="800000"/>
            <a:headEnd/>
            <a:tailEnd/>
          </a:ln>
          <a:effectLst/>
        </p:spPr>
        <p:txBody>
          <a:bodyPr wrap="none">
            <a:spAutoFit/>
          </a:bodyPr>
          <a:lstStyle/>
          <a:p>
            <a:pPr algn="ctr" eaLnBrk="0" hangingPunct="0"/>
            <a:r>
              <a:rPr lang="en-US" sz="1100"/>
              <a:t>Xylem</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0" y="274638"/>
            <a:ext cx="8229600" cy="1143000"/>
          </a:xfrm>
        </p:spPr>
        <p:txBody>
          <a:bodyPr/>
          <a:lstStyle/>
          <a:p>
            <a:r>
              <a:rPr lang="en-US"/>
              <a:t>Reproduction with Cones</a:t>
            </a:r>
          </a:p>
        </p:txBody>
      </p:sp>
      <p:pic>
        <p:nvPicPr>
          <p:cNvPr id="24584" name="Picture 8" descr="sb4361a0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593850" y="1179513"/>
            <a:ext cx="5954713" cy="4956175"/>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t>What is a plant?</a:t>
            </a:r>
          </a:p>
        </p:txBody>
      </p:sp>
      <p:sp>
        <p:nvSpPr>
          <p:cNvPr id="3075" name="Rectangle 3"/>
          <p:cNvSpPr>
            <a:spLocks noGrp="1" noChangeArrowheads="1"/>
          </p:cNvSpPr>
          <p:nvPr>
            <p:ph type="body" idx="1"/>
          </p:nvPr>
        </p:nvSpPr>
        <p:spPr/>
        <p:txBody>
          <a:bodyPr/>
          <a:lstStyle/>
          <a:p>
            <a:r>
              <a:rPr lang="en-US"/>
              <a:t>Multicellular	</a:t>
            </a:r>
          </a:p>
          <a:p>
            <a:r>
              <a:rPr lang="en-US"/>
              <a:t>Eukaryotic</a:t>
            </a:r>
          </a:p>
          <a:p>
            <a:r>
              <a:rPr lang="en-US"/>
              <a:t>Cell wall made of cellulose</a:t>
            </a:r>
          </a:p>
          <a:p>
            <a:r>
              <a:rPr lang="en-US"/>
              <a:t>Develop from multicellular embryos</a:t>
            </a:r>
          </a:p>
          <a:p>
            <a:r>
              <a:rPr lang="en-US"/>
              <a:t>Carry out photosynthesis</a:t>
            </a:r>
          </a:p>
          <a:p>
            <a:r>
              <a:rPr lang="en-US"/>
              <a:t>Contain chlorophyll a and b to trap sunlight.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Reproduction with Flowers</a:t>
            </a:r>
          </a:p>
        </p:txBody>
      </p:sp>
      <p:sp>
        <p:nvSpPr>
          <p:cNvPr id="25622" name="Rectangle 22"/>
          <p:cNvSpPr>
            <a:spLocks noGrp="1" noChangeArrowheads="1"/>
          </p:cNvSpPr>
          <p:nvPr>
            <p:ph type="body" idx="1"/>
          </p:nvPr>
        </p:nvSpPr>
        <p:spPr/>
        <p:txBody>
          <a:bodyPr/>
          <a:lstStyle/>
          <a:p>
            <a:endParaRPr lang="en-US"/>
          </a:p>
        </p:txBody>
      </p:sp>
      <p:pic>
        <p:nvPicPr>
          <p:cNvPr id="25604" name="Picture 4" descr="bio_ch24_6210"/>
          <p:cNvPicPr>
            <a:picLocks noChangeAspect="1" noChangeArrowheads="1"/>
          </p:cNvPicPr>
          <p:nvPr/>
        </p:nvPicPr>
        <p:blipFill>
          <a:blip r:embed="rId2" cstate="print"/>
          <a:srcRect/>
          <a:stretch>
            <a:fillRect/>
          </a:stretch>
        </p:blipFill>
        <p:spPr bwMode="auto">
          <a:xfrm>
            <a:off x="2946400" y="1477963"/>
            <a:ext cx="3251200" cy="4248150"/>
          </a:xfrm>
          <a:prstGeom prst="rect">
            <a:avLst/>
          </a:prstGeom>
          <a:noFill/>
        </p:spPr>
      </p:pic>
      <p:grpSp>
        <p:nvGrpSpPr>
          <p:cNvPr id="25605" name="Group 5"/>
          <p:cNvGrpSpPr>
            <a:grpSpLocks/>
          </p:cNvGrpSpPr>
          <p:nvPr/>
        </p:nvGrpSpPr>
        <p:grpSpPr bwMode="auto">
          <a:xfrm>
            <a:off x="3111500" y="1368425"/>
            <a:ext cx="3313113" cy="4438650"/>
            <a:chOff x="1960" y="862"/>
            <a:chExt cx="2087" cy="2796"/>
          </a:xfrm>
        </p:grpSpPr>
        <p:sp>
          <p:nvSpPr>
            <p:cNvPr id="25606" name="Text Box 6"/>
            <p:cNvSpPr txBox="1">
              <a:spLocks noChangeArrowheads="1"/>
            </p:cNvSpPr>
            <p:nvPr/>
          </p:nvSpPr>
          <p:spPr bwMode="auto">
            <a:xfrm>
              <a:off x="2049" y="1248"/>
              <a:ext cx="516" cy="183"/>
            </a:xfrm>
            <a:prstGeom prst="rect">
              <a:avLst/>
            </a:prstGeom>
            <a:noFill/>
            <a:ln w="9525">
              <a:noFill/>
              <a:miter lim="800000"/>
              <a:headEnd/>
              <a:tailEnd/>
            </a:ln>
            <a:effectLst/>
          </p:spPr>
          <p:txBody>
            <a:bodyPr wrap="none">
              <a:spAutoFit/>
            </a:bodyPr>
            <a:lstStyle/>
            <a:p>
              <a:pPr algn="ctr" eaLnBrk="0" hangingPunct="0"/>
              <a:r>
                <a:rPr lang="en-US" sz="1300"/>
                <a:t>Filament</a:t>
              </a:r>
            </a:p>
          </p:txBody>
        </p:sp>
        <p:sp>
          <p:nvSpPr>
            <p:cNvPr id="25607" name="Text Box 7"/>
            <p:cNvSpPr txBox="1">
              <a:spLocks noChangeArrowheads="1"/>
            </p:cNvSpPr>
            <p:nvPr/>
          </p:nvSpPr>
          <p:spPr bwMode="auto">
            <a:xfrm>
              <a:off x="2400" y="1119"/>
              <a:ext cx="423" cy="183"/>
            </a:xfrm>
            <a:prstGeom prst="rect">
              <a:avLst/>
            </a:prstGeom>
            <a:noFill/>
            <a:ln w="9525">
              <a:noFill/>
              <a:miter lim="800000"/>
              <a:headEnd/>
              <a:tailEnd/>
            </a:ln>
            <a:effectLst/>
          </p:spPr>
          <p:txBody>
            <a:bodyPr wrap="none">
              <a:spAutoFit/>
            </a:bodyPr>
            <a:lstStyle/>
            <a:p>
              <a:pPr algn="ctr" eaLnBrk="0" hangingPunct="0"/>
              <a:r>
                <a:rPr lang="en-US" sz="1300"/>
                <a:t>Anther</a:t>
              </a:r>
            </a:p>
          </p:txBody>
        </p:sp>
        <p:sp>
          <p:nvSpPr>
            <p:cNvPr id="25608" name="Text Box 8"/>
            <p:cNvSpPr txBox="1">
              <a:spLocks noChangeArrowheads="1"/>
            </p:cNvSpPr>
            <p:nvPr/>
          </p:nvSpPr>
          <p:spPr bwMode="auto">
            <a:xfrm>
              <a:off x="2958" y="1041"/>
              <a:ext cx="440" cy="183"/>
            </a:xfrm>
            <a:prstGeom prst="rect">
              <a:avLst/>
            </a:prstGeom>
            <a:noFill/>
            <a:ln w="9525">
              <a:noFill/>
              <a:miter lim="800000"/>
              <a:headEnd/>
              <a:tailEnd/>
            </a:ln>
            <a:effectLst/>
          </p:spPr>
          <p:txBody>
            <a:bodyPr wrap="none">
              <a:spAutoFit/>
            </a:bodyPr>
            <a:lstStyle/>
            <a:p>
              <a:pPr algn="ctr" eaLnBrk="0" hangingPunct="0"/>
              <a:r>
                <a:rPr lang="en-US" sz="1300"/>
                <a:t>Stigma</a:t>
              </a:r>
            </a:p>
          </p:txBody>
        </p:sp>
        <p:sp>
          <p:nvSpPr>
            <p:cNvPr id="25609" name="Text Box 9"/>
            <p:cNvSpPr txBox="1">
              <a:spLocks noChangeArrowheads="1"/>
            </p:cNvSpPr>
            <p:nvPr/>
          </p:nvSpPr>
          <p:spPr bwMode="auto">
            <a:xfrm>
              <a:off x="3220" y="1163"/>
              <a:ext cx="347" cy="183"/>
            </a:xfrm>
            <a:prstGeom prst="rect">
              <a:avLst/>
            </a:prstGeom>
            <a:noFill/>
            <a:ln w="9525">
              <a:noFill/>
              <a:miter lim="800000"/>
              <a:headEnd/>
              <a:tailEnd/>
            </a:ln>
            <a:effectLst/>
          </p:spPr>
          <p:txBody>
            <a:bodyPr wrap="none">
              <a:spAutoFit/>
            </a:bodyPr>
            <a:lstStyle/>
            <a:p>
              <a:pPr algn="ctr" eaLnBrk="0" hangingPunct="0"/>
              <a:r>
                <a:rPr lang="en-US" sz="1300"/>
                <a:t>Style</a:t>
              </a:r>
            </a:p>
          </p:txBody>
        </p:sp>
        <p:sp>
          <p:nvSpPr>
            <p:cNvPr id="25610" name="Text Box 10"/>
            <p:cNvSpPr txBox="1">
              <a:spLocks noChangeArrowheads="1"/>
            </p:cNvSpPr>
            <p:nvPr/>
          </p:nvSpPr>
          <p:spPr bwMode="auto">
            <a:xfrm>
              <a:off x="3435" y="1325"/>
              <a:ext cx="394" cy="183"/>
            </a:xfrm>
            <a:prstGeom prst="rect">
              <a:avLst/>
            </a:prstGeom>
            <a:noFill/>
            <a:ln w="9525">
              <a:noFill/>
              <a:miter lim="800000"/>
              <a:headEnd/>
              <a:tailEnd/>
            </a:ln>
            <a:effectLst/>
          </p:spPr>
          <p:txBody>
            <a:bodyPr wrap="none">
              <a:spAutoFit/>
            </a:bodyPr>
            <a:lstStyle/>
            <a:p>
              <a:pPr algn="ctr" eaLnBrk="0" hangingPunct="0"/>
              <a:r>
                <a:rPr lang="en-US" sz="1300"/>
                <a:t>Ovary</a:t>
              </a:r>
            </a:p>
          </p:txBody>
        </p:sp>
        <p:sp>
          <p:nvSpPr>
            <p:cNvPr id="25611" name="Text Box 11"/>
            <p:cNvSpPr txBox="1">
              <a:spLocks noChangeArrowheads="1"/>
            </p:cNvSpPr>
            <p:nvPr/>
          </p:nvSpPr>
          <p:spPr bwMode="auto">
            <a:xfrm>
              <a:off x="3590" y="987"/>
              <a:ext cx="423" cy="183"/>
            </a:xfrm>
            <a:prstGeom prst="rect">
              <a:avLst/>
            </a:prstGeom>
            <a:noFill/>
            <a:ln w="9525">
              <a:noFill/>
              <a:miter lim="800000"/>
              <a:headEnd/>
              <a:tailEnd/>
            </a:ln>
            <a:effectLst/>
          </p:spPr>
          <p:txBody>
            <a:bodyPr wrap="none">
              <a:spAutoFit/>
            </a:bodyPr>
            <a:lstStyle/>
            <a:p>
              <a:pPr eaLnBrk="0" hangingPunct="0"/>
              <a:r>
                <a:rPr lang="en-US" sz="1300"/>
                <a:t>Carpel</a:t>
              </a:r>
            </a:p>
          </p:txBody>
        </p:sp>
        <p:sp>
          <p:nvSpPr>
            <p:cNvPr id="25612" name="Text Box 12"/>
            <p:cNvSpPr txBox="1">
              <a:spLocks noChangeArrowheads="1"/>
            </p:cNvSpPr>
            <p:nvPr/>
          </p:nvSpPr>
          <p:spPr bwMode="auto">
            <a:xfrm>
              <a:off x="3694" y="3345"/>
              <a:ext cx="353" cy="183"/>
            </a:xfrm>
            <a:prstGeom prst="rect">
              <a:avLst/>
            </a:prstGeom>
            <a:noFill/>
            <a:ln w="9525">
              <a:noFill/>
              <a:miter lim="800000"/>
              <a:headEnd/>
              <a:tailEnd/>
            </a:ln>
            <a:effectLst/>
          </p:spPr>
          <p:txBody>
            <a:bodyPr wrap="none">
              <a:spAutoFit/>
            </a:bodyPr>
            <a:lstStyle/>
            <a:p>
              <a:pPr eaLnBrk="0" hangingPunct="0"/>
              <a:r>
                <a:rPr lang="en-US" sz="1300"/>
                <a:t>Petal</a:t>
              </a:r>
            </a:p>
          </p:txBody>
        </p:sp>
        <p:sp>
          <p:nvSpPr>
            <p:cNvPr id="25613" name="Text Box 13"/>
            <p:cNvSpPr txBox="1">
              <a:spLocks noChangeArrowheads="1"/>
            </p:cNvSpPr>
            <p:nvPr/>
          </p:nvSpPr>
          <p:spPr bwMode="auto">
            <a:xfrm>
              <a:off x="3306" y="3475"/>
              <a:ext cx="382" cy="183"/>
            </a:xfrm>
            <a:prstGeom prst="rect">
              <a:avLst/>
            </a:prstGeom>
            <a:noFill/>
            <a:ln w="9525">
              <a:noFill/>
              <a:miter lim="800000"/>
              <a:headEnd/>
              <a:tailEnd/>
            </a:ln>
            <a:effectLst/>
          </p:spPr>
          <p:txBody>
            <a:bodyPr wrap="none">
              <a:spAutoFit/>
            </a:bodyPr>
            <a:lstStyle/>
            <a:p>
              <a:pPr eaLnBrk="0" hangingPunct="0"/>
              <a:r>
                <a:rPr lang="en-US" sz="1300"/>
                <a:t>Sepal</a:t>
              </a:r>
            </a:p>
          </p:txBody>
        </p:sp>
        <p:sp>
          <p:nvSpPr>
            <p:cNvPr id="25614" name="Text Box 14"/>
            <p:cNvSpPr txBox="1">
              <a:spLocks noChangeArrowheads="1"/>
            </p:cNvSpPr>
            <p:nvPr/>
          </p:nvSpPr>
          <p:spPr bwMode="auto">
            <a:xfrm>
              <a:off x="2219" y="3413"/>
              <a:ext cx="388" cy="183"/>
            </a:xfrm>
            <a:prstGeom prst="rect">
              <a:avLst/>
            </a:prstGeom>
            <a:noFill/>
            <a:ln w="9525">
              <a:noFill/>
              <a:miter lim="800000"/>
              <a:headEnd/>
              <a:tailEnd/>
            </a:ln>
            <a:effectLst/>
          </p:spPr>
          <p:txBody>
            <a:bodyPr wrap="none">
              <a:spAutoFit/>
            </a:bodyPr>
            <a:lstStyle/>
            <a:p>
              <a:pPr algn="r" eaLnBrk="0" hangingPunct="0"/>
              <a:r>
                <a:rPr lang="en-US" sz="1300"/>
                <a:t>Ovule</a:t>
              </a:r>
            </a:p>
          </p:txBody>
        </p:sp>
        <p:sp>
          <p:nvSpPr>
            <p:cNvPr id="25615" name="Text Box 15"/>
            <p:cNvSpPr txBox="1">
              <a:spLocks noChangeArrowheads="1"/>
            </p:cNvSpPr>
            <p:nvPr/>
          </p:nvSpPr>
          <p:spPr bwMode="auto">
            <a:xfrm>
              <a:off x="1960" y="862"/>
              <a:ext cx="475" cy="183"/>
            </a:xfrm>
            <a:prstGeom prst="rect">
              <a:avLst/>
            </a:prstGeom>
            <a:noFill/>
            <a:ln w="9525">
              <a:noFill/>
              <a:miter lim="800000"/>
              <a:headEnd/>
              <a:tailEnd/>
            </a:ln>
            <a:effectLst/>
          </p:spPr>
          <p:txBody>
            <a:bodyPr wrap="none">
              <a:spAutoFit/>
            </a:bodyPr>
            <a:lstStyle/>
            <a:p>
              <a:pPr algn="r" eaLnBrk="0" hangingPunct="0"/>
              <a:r>
                <a:rPr lang="en-US" sz="1300"/>
                <a:t>Stamen</a:t>
              </a:r>
            </a:p>
          </p:txBody>
        </p:sp>
      </p:grpSp>
      <p:sp>
        <p:nvSpPr>
          <p:cNvPr id="25620" name="Text Box 20"/>
          <p:cNvSpPr txBox="1">
            <a:spLocks noChangeArrowheads="1"/>
          </p:cNvSpPr>
          <p:nvPr/>
        </p:nvSpPr>
        <p:spPr bwMode="auto">
          <a:xfrm>
            <a:off x="212725" y="1712913"/>
            <a:ext cx="2914650" cy="1190625"/>
          </a:xfrm>
          <a:prstGeom prst="rect">
            <a:avLst/>
          </a:prstGeom>
          <a:noFill/>
          <a:ln w="9525">
            <a:noFill/>
            <a:miter lim="800000"/>
            <a:headEnd/>
            <a:tailEnd/>
          </a:ln>
          <a:effectLst/>
        </p:spPr>
        <p:txBody>
          <a:bodyPr wrap="none">
            <a:spAutoFit/>
          </a:bodyPr>
          <a:lstStyle/>
          <a:p>
            <a:pPr marL="342900" indent="-342900"/>
            <a:r>
              <a:rPr lang="en-US"/>
              <a:t> Stamens: the male portion</a:t>
            </a:r>
          </a:p>
          <a:p>
            <a:pPr marL="342900" indent="-342900"/>
            <a:r>
              <a:rPr lang="en-US"/>
              <a:t>Of the flower</a:t>
            </a:r>
          </a:p>
          <a:p>
            <a:pPr marL="342900" indent="-342900">
              <a:buFontTx/>
              <a:buAutoNum type="arabicPeriod"/>
            </a:pPr>
            <a:r>
              <a:rPr lang="en-US"/>
              <a:t>anther: produces pollen</a:t>
            </a:r>
          </a:p>
          <a:p>
            <a:pPr marL="342900" indent="-342900">
              <a:buFontTx/>
              <a:buAutoNum type="arabicPeriod"/>
            </a:pPr>
            <a:r>
              <a:rPr lang="en-US"/>
              <a:t>filament</a:t>
            </a:r>
          </a:p>
        </p:txBody>
      </p:sp>
      <p:sp>
        <p:nvSpPr>
          <p:cNvPr id="25621" name="Text Box 21"/>
          <p:cNvSpPr txBox="1">
            <a:spLocks noChangeArrowheads="1"/>
          </p:cNvSpPr>
          <p:nvPr/>
        </p:nvSpPr>
        <p:spPr bwMode="auto">
          <a:xfrm>
            <a:off x="6461125" y="1484313"/>
            <a:ext cx="2711450" cy="2563812"/>
          </a:xfrm>
          <a:prstGeom prst="rect">
            <a:avLst/>
          </a:prstGeom>
          <a:noFill/>
          <a:ln w="9525">
            <a:noFill/>
            <a:miter lim="800000"/>
            <a:headEnd/>
            <a:tailEnd/>
          </a:ln>
          <a:effectLst/>
        </p:spPr>
        <p:txBody>
          <a:bodyPr wrap="none">
            <a:spAutoFit/>
          </a:bodyPr>
          <a:lstStyle/>
          <a:p>
            <a:pPr marL="342900" indent="-342900"/>
            <a:r>
              <a:rPr lang="en-US"/>
              <a:t>Carpel (Pistil): female </a:t>
            </a:r>
          </a:p>
          <a:p>
            <a:pPr marL="342900" indent="-342900"/>
            <a:r>
              <a:rPr lang="en-US"/>
              <a:t>Portion of the flower.</a:t>
            </a:r>
          </a:p>
          <a:p>
            <a:pPr marL="342900" indent="-342900">
              <a:buFontTx/>
              <a:buAutoNum type="arabicPeriod"/>
            </a:pPr>
            <a:r>
              <a:rPr lang="en-US"/>
              <a:t>ovary: contains the </a:t>
            </a:r>
          </a:p>
          <a:p>
            <a:pPr marL="342900" indent="-342900"/>
            <a:r>
              <a:rPr lang="en-US"/>
              <a:t>    ovules.</a:t>
            </a:r>
          </a:p>
          <a:p>
            <a:pPr marL="342900" indent="-342900"/>
            <a:r>
              <a:rPr lang="en-US"/>
              <a:t>2. stigma: sticky tip that </a:t>
            </a:r>
          </a:p>
          <a:p>
            <a:pPr marL="342900" indent="-342900"/>
            <a:r>
              <a:rPr lang="en-US"/>
              <a:t>    pollen attaches to.</a:t>
            </a:r>
          </a:p>
          <a:p>
            <a:pPr marL="342900" indent="-342900"/>
            <a:r>
              <a:rPr lang="en-US"/>
              <a:t>3. style: creates the </a:t>
            </a:r>
          </a:p>
          <a:p>
            <a:pPr marL="342900" indent="-342900"/>
            <a:r>
              <a:rPr lang="en-US"/>
              <a:t>Pollen tube that allows</a:t>
            </a:r>
          </a:p>
          <a:p>
            <a:pPr marL="342900" indent="-342900"/>
            <a:r>
              <a:rPr lang="en-US"/>
              <a:t>Pollen to reach the eggs.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5605"/>
                                        </p:tgtEl>
                                        <p:attrNameLst>
                                          <p:attrName>style.visibility</p:attrName>
                                        </p:attrNameLst>
                                      </p:cBhvr>
                                      <p:to>
                                        <p:strVal val="visible"/>
                                      </p:to>
                                    </p:set>
                                    <p:animEffect transition="in" filter="dissolve">
                                      <p:cBhvr>
                                        <p:cTn id="7" dur="500"/>
                                        <p:tgtEl>
                                          <p:spTgt spid="25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bio_ch24_6209"/>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617663" y="1206500"/>
            <a:ext cx="5667375" cy="4646613"/>
          </a:xfrm>
          <a:prstGeom prst="rect">
            <a:avLst/>
          </a:prstGeom>
          <a:noFill/>
        </p:spPr>
      </p:pic>
      <p:sp>
        <p:nvSpPr>
          <p:cNvPr id="27653" name="Text Box 5"/>
          <p:cNvSpPr txBox="1">
            <a:spLocks noChangeArrowheads="1"/>
          </p:cNvSpPr>
          <p:nvPr/>
        </p:nvSpPr>
        <p:spPr bwMode="auto">
          <a:xfrm>
            <a:off x="1944688" y="1647825"/>
            <a:ext cx="984250" cy="641350"/>
          </a:xfrm>
          <a:prstGeom prst="rect">
            <a:avLst/>
          </a:prstGeom>
          <a:noFill/>
          <a:ln w="9525">
            <a:noFill/>
            <a:miter lim="800000"/>
            <a:headEnd/>
            <a:tailEnd/>
          </a:ln>
          <a:effectLst/>
        </p:spPr>
        <p:txBody>
          <a:bodyPr wrap="none">
            <a:spAutoFit/>
          </a:bodyPr>
          <a:lstStyle/>
          <a:p>
            <a:pPr eaLnBrk="0" hangingPunct="0">
              <a:lnSpc>
                <a:spcPct val="150000"/>
              </a:lnSpc>
            </a:pPr>
            <a:r>
              <a:rPr lang="en-US" sz="1200"/>
              <a:t>Haploid (N)</a:t>
            </a:r>
          </a:p>
          <a:p>
            <a:pPr eaLnBrk="0" hangingPunct="0">
              <a:lnSpc>
                <a:spcPct val="150000"/>
              </a:lnSpc>
            </a:pPr>
            <a:r>
              <a:rPr lang="en-US" sz="1200"/>
              <a:t>Diploid (2N)</a:t>
            </a:r>
          </a:p>
        </p:txBody>
      </p:sp>
      <p:sp>
        <p:nvSpPr>
          <p:cNvPr id="27654" name="Text Box 6"/>
          <p:cNvSpPr txBox="1">
            <a:spLocks noChangeArrowheads="1"/>
          </p:cNvSpPr>
          <p:nvPr/>
        </p:nvSpPr>
        <p:spPr bwMode="auto">
          <a:xfrm>
            <a:off x="5013325" y="2638425"/>
            <a:ext cx="765175" cy="260350"/>
          </a:xfrm>
          <a:prstGeom prst="rect">
            <a:avLst/>
          </a:prstGeom>
          <a:noFill/>
          <a:ln w="9525">
            <a:noFill/>
            <a:miter lim="800000"/>
            <a:headEnd/>
            <a:tailEnd/>
          </a:ln>
          <a:effectLst/>
        </p:spPr>
        <p:txBody>
          <a:bodyPr wrap="none">
            <a:spAutoFit/>
          </a:bodyPr>
          <a:lstStyle/>
          <a:p>
            <a:pPr algn="ctr" eaLnBrk="0" hangingPunct="0"/>
            <a:r>
              <a:rPr lang="en-US" sz="1100" b="1"/>
              <a:t>MEIOSIS</a:t>
            </a:r>
          </a:p>
        </p:txBody>
      </p:sp>
      <p:sp>
        <p:nvSpPr>
          <p:cNvPr id="27655" name="Text Box 7"/>
          <p:cNvSpPr txBox="1">
            <a:spLocks noChangeArrowheads="1"/>
          </p:cNvSpPr>
          <p:nvPr/>
        </p:nvSpPr>
        <p:spPr bwMode="auto">
          <a:xfrm>
            <a:off x="6092825" y="5157788"/>
            <a:ext cx="1241425" cy="260350"/>
          </a:xfrm>
          <a:prstGeom prst="rect">
            <a:avLst/>
          </a:prstGeom>
          <a:noFill/>
          <a:ln w="9525">
            <a:noFill/>
            <a:miter lim="800000"/>
            <a:headEnd/>
            <a:tailEnd/>
          </a:ln>
          <a:effectLst/>
        </p:spPr>
        <p:txBody>
          <a:bodyPr>
            <a:spAutoFit/>
          </a:bodyPr>
          <a:lstStyle/>
          <a:p>
            <a:pPr algn="ctr" eaLnBrk="0" hangingPunct="0"/>
            <a:r>
              <a:rPr lang="en-US" sz="1100" b="1"/>
              <a:t>FERTILIZATION</a:t>
            </a:r>
          </a:p>
        </p:txBody>
      </p:sp>
      <p:sp>
        <p:nvSpPr>
          <p:cNvPr id="27657" name="Rectangle 9"/>
          <p:cNvSpPr>
            <a:spLocks noChangeArrowheads="1"/>
          </p:cNvSpPr>
          <p:nvPr/>
        </p:nvSpPr>
        <p:spPr bwMode="auto">
          <a:xfrm>
            <a:off x="2590800" y="231775"/>
            <a:ext cx="6553200" cy="396875"/>
          </a:xfrm>
          <a:prstGeom prst="rect">
            <a:avLst/>
          </a:prstGeom>
          <a:noFill/>
          <a:ln w="9525">
            <a:noFill/>
            <a:miter lim="800000"/>
            <a:headEnd/>
            <a:tailEnd/>
          </a:ln>
          <a:effectLst/>
        </p:spPr>
        <p:txBody>
          <a:bodyPr anchor="ctr"/>
          <a:lstStyle/>
          <a:p>
            <a:pPr algn="ctr"/>
            <a:r>
              <a:rPr lang="en-US" sz="4400">
                <a:solidFill>
                  <a:schemeClr val="tx2"/>
                </a:solidFill>
              </a:rPr>
              <a:t>Cycle of an Angiosperm</a:t>
            </a:r>
          </a:p>
        </p:txBody>
      </p:sp>
      <p:sp>
        <p:nvSpPr>
          <p:cNvPr id="27658" name="Text Box 10"/>
          <p:cNvSpPr txBox="1">
            <a:spLocks noChangeArrowheads="1"/>
          </p:cNvSpPr>
          <p:nvPr/>
        </p:nvSpPr>
        <p:spPr bwMode="auto">
          <a:xfrm>
            <a:off x="5643563" y="3294063"/>
            <a:ext cx="581025" cy="274637"/>
          </a:xfrm>
          <a:prstGeom prst="rect">
            <a:avLst/>
          </a:prstGeom>
          <a:noFill/>
          <a:ln w="9525">
            <a:noFill/>
            <a:miter lim="800000"/>
            <a:headEnd/>
            <a:tailEnd/>
          </a:ln>
          <a:effectLst/>
        </p:spPr>
        <p:txBody>
          <a:bodyPr wrap="none">
            <a:spAutoFit/>
          </a:bodyPr>
          <a:lstStyle/>
          <a:p>
            <a:pPr algn="ctr" eaLnBrk="0" hangingPunct="0"/>
            <a:r>
              <a:rPr lang="en-US" sz="1200"/>
              <a:t>Ovule</a:t>
            </a:r>
          </a:p>
        </p:txBody>
      </p:sp>
      <p:grpSp>
        <p:nvGrpSpPr>
          <p:cNvPr id="27659" name="Group 11"/>
          <p:cNvGrpSpPr>
            <a:grpSpLocks/>
          </p:cNvGrpSpPr>
          <p:nvPr/>
        </p:nvGrpSpPr>
        <p:grpSpPr bwMode="auto">
          <a:xfrm>
            <a:off x="2120900" y="1290638"/>
            <a:ext cx="5330825" cy="4624387"/>
            <a:chOff x="1336" y="813"/>
            <a:chExt cx="3358" cy="2913"/>
          </a:xfrm>
        </p:grpSpPr>
        <p:sp>
          <p:nvSpPr>
            <p:cNvPr id="27660" name="Text Box 12"/>
            <p:cNvSpPr txBox="1">
              <a:spLocks noChangeArrowheads="1"/>
            </p:cNvSpPr>
            <p:nvPr/>
          </p:nvSpPr>
          <p:spPr bwMode="auto">
            <a:xfrm>
              <a:off x="3016" y="832"/>
              <a:ext cx="611" cy="173"/>
            </a:xfrm>
            <a:prstGeom prst="rect">
              <a:avLst/>
            </a:prstGeom>
            <a:noFill/>
            <a:ln w="9525">
              <a:noFill/>
              <a:miter lim="800000"/>
              <a:headEnd/>
              <a:tailEnd/>
            </a:ln>
            <a:effectLst/>
          </p:spPr>
          <p:txBody>
            <a:bodyPr wrap="none">
              <a:spAutoFit/>
            </a:bodyPr>
            <a:lstStyle/>
            <a:p>
              <a:pPr algn="ctr" eaLnBrk="0" hangingPunct="0"/>
              <a:r>
                <a:rPr lang="en-US" sz="1200"/>
                <a:t>Anther (2N)</a:t>
              </a:r>
            </a:p>
          </p:txBody>
        </p:sp>
        <p:sp>
          <p:nvSpPr>
            <p:cNvPr id="27661" name="Text Box 13"/>
            <p:cNvSpPr txBox="1">
              <a:spLocks noChangeArrowheads="1"/>
            </p:cNvSpPr>
            <p:nvPr/>
          </p:nvSpPr>
          <p:spPr bwMode="auto">
            <a:xfrm>
              <a:off x="3727" y="813"/>
              <a:ext cx="967" cy="288"/>
            </a:xfrm>
            <a:prstGeom prst="rect">
              <a:avLst/>
            </a:prstGeom>
            <a:noFill/>
            <a:ln w="9525">
              <a:noFill/>
              <a:miter lim="800000"/>
              <a:headEnd/>
              <a:tailEnd/>
            </a:ln>
            <a:effectLst/>
          </p:spPr>
          <p:txBody>
            <a:bodyPr wrap="none">
              <a:spAutoFit/>
            </a:bodyPr>
            <a:lstStyle/>
            <a:p>
              <a:pPr eaLnBrk="0" hangingPunct="0"/>
              <a:r>
                <a:rPr lang="en-US" sz="1200"/>
                <a:t>Pollen grains (N)</a:t>
              </a:r>
            </a:p>
            <a:p>
              <a:pPr eaLnBrk="0" hangingPunct="0"/>
              <a:r>
                <a:rPr lang="en-US" sz="1200"/>
                <a:t>(male gametophyte)</a:t>
              </a:r>
            </a:p>
          </p:txBody>
        </p:sp>
        <p:sp>
          <p:nvSpPr>
            <p:cNvPr id="27662" name="Text Box 14"/>
            <p:cNvSpPr txBox="1">
              <a:spLocks noChangeArrowheads="1"/>
            </p:cNvSpPr>
            <p:nvPr/>
          </p:nvSpPr>
          <p:spPr bwMode="auto">
            <a:xfrm>
              <a:off x="3860" y="1347"/>
              <a:ext cx="381" cy="288"/>
            </a:xfrm>
            <a:prstGeom prst="rect">
              <a:avLst/>
            </a:prstGeom>
            <a:noFill/>
            <a:ln w="9525">
              <a:noFill/>
              <a:miter lim="800000"/>
              <a:headEnd/>
              <a:tailEnd/>
            </a:ln>
            <a:effectLst/>
          </p:spPr>
          <p:txBody>
            <a:bodyPr wrap="none">
              <a:spAutoFit/>
            </a:bodyPr>
            <a:lstStyle/>
            <a:p>
              <a:pPr eaLnBrk="0" hangingPunct="0"/>
              <a:r>
                <a:rPr lang="en-US" sz="1200"/>
                <a:t>Pollen</a:t>
              </a:r>
            </a:p>
            <a:p>
              <a:pPr eaLnBrk="0" hangingPunct="0"/>
              <a:r>
                <a:rPr lang="en-US" sz="1200"/>
                <a:t>tubes</a:t>
              </a:r>
            </a:p>
          </p:txBody>
        </p:sp>
        <p:sp>
          <p:nvSpPr>
            <p:cNvPr id="27663" name="Text Box 15"/>
            <p:cNvSpPr txBox="1">
              <a:spLocks noChangeArrowheads="1"/>
            </p:cNvSpPr>
            <p:nvPr/>
          </p:nvSpPr>
          <p:spPr bwMode="auto">
            <a:xfrm>
              <a:off x="3633" y="1795"/>
              <a:ext cx="609" cy="288"/>
            </a:xfrm>
            <a:prstGeom prst="rect">
              <a:avLst/>
            </a:prstGeom>
            <a:noFill/>
            <a:ln w="9525">
              <a:noFill/>
              <a:miter lim="800000"/>
              <a:headEnd/>
              <a:tailEnd/>
            </a:ln>
            <a:effectLst/>
          </p:spPr>
          <p:txBody>
            <a:bodyPr wrap="none">
              <a:spAutoFit/>
            </a:bodyPr>
            <a:lstStyle/>
            <a:p>
              <a:pPr eaLnBrk="0" hangingPunct="0"/>
              <a:r>
                <a:rPr lang="en-US" sz="1200"/>
                <a:t>Haploid cell</a:t>
              </a:r>
            </a:p>
            <a:p>
              <a:pPr eaLnBrk="0" hangingPunct="0"/>
              <a:r>
                <a:rPr lang="en-US" sz="1200"/>
                <a:t>(N)</a:t>
              </a:r>
            </a:p>
          </p:txBody>
        </p:sp>
        <p:sp>
          <p:nvSpPr>
            <p:cNvPr id="27664" name="Text Box 16"/>
            <p:cNvSpPr txBox="1">
              <a:spLocks noChangeArrowheads="1"/>
            </p:cNvSpPr>
            <p:nvPr/>
          </p:nvSpPr>
          <p:spPr bwMode="auto">
            <a:xfrm>
              <a:off x="3240" y="2215"/>
              <a:ext cx="1047" cy="242"/>
            </a:xfrm>
            <a:prstGeom prst="rect">
              <a:avLst/>
            </a:prstGeom>
            <a:noFill/>
            <a:ln w="9525">
              <a:noFill/>
              <a:miter lim="800000"/>
              <a:headEnd/>
              <a:tailEnd/>
            </a:ln>
            <a:effectLst/>
          </p:spPr>
          <p:txBody>
            <a:bodyPr wrap="none">
              <a:spAutoFit/>
            </a:bodyPr>
            <a:lstStyle/>
            <a:p>
              <a:pPr eaLnBrk="0" hangingPunct="0">
                <a:lnSpc>
                  <a:spcPct val="80000"/>
                </a:lnSpc>
              </a:pPr>
              <a:r>
                <a:rPr lang="en-US" sz="1200"/>
                <a:t>Embryo sac (N)</a:t>
              </a:r>
            </a:p>
            <a:p>
              <a:pPr eaLnBrk="0" hangingPunct="0">
                <a:lnSpc>
                  <a:spcPct val="80000"/>
                </a:lnSpc>
              </a:pPr>
              <a:r>
                <a:rPr lang="en-US" sz="1200"/>
                <a:t>(female gametophyte)</a:t>
              </a:r>
            </a:p>
          </p:txBody>
        </p:sp>
        <p:sp>
          <p:nvSpPr>
            <p:cNvPr id="27665" name="Text Box 17"/>
            <p:cNvSpPr txBox="1">
              <a:spLocks noChangeArrowheads="1"/>
            </p:cNvSpPr>
            <p:nvPr/>
          </p:nvSpPr>
          <p:spPr bwMode="auto">
            <a:xfrm>
              <a:off x="3067" y="2393"/>
              <a:ext cx="456" cy="173"/>
            </a:xfrm>
            <a:prstGeom prst="rect">
              <a:avLst/>
            </a:prstGeom>
            <a:noFill/>
            <a:ln w="9525">
              <a:noFill/>
              <a:miter lim="800000"/>
              <a:headEnd/>
              <a:tailEnd/>
            </a:ln>
            <a:effectLst/>
          </p:spPr>
          <p:txBody>
            <a:bodyPr wrap="none">
              <a:spAutoFit/>
            </a:bodyPr>
            <a:lstStyle/>
            <a:p>
              <a:pPr algn="ctr" eaLnBrk="0" hangingPunct="0"/>
              <a:r>
                <a:rPr lang="en-US" sz="1200"/>
                <a:t>Egg cell</a:t>
              </a:r>
            </a:p>
          </p:txBody>
        </p:sp>
        <p:sp>
          <p:nvSpPr>
            <p:cNvPr id="27666" name="Text Box 18"/>
            <p:cNvSpPr txBox="1">
              <a:spLocks noChangeArrowheads="1"/>
            </p:cNvSpPr>
            <p:nvPr/>
          </p:nvSpPr>
          <p:spPr bwMode="auto">
            <a:xfrm>
              <a:off x="3041" y="2540"/>
              <a:ext cx="398" cy="173"/>
            </a:xfrm>
            <a:prstGeom prst="rect">
              <a:avLst/>
            </a:prstGeom>
            <a:noFill/>
            <a:ln w="9525">
              <a:noFill/>
              <a:miter lim="800000"/>
              <a:headEnd/>
              <a:tailEnd/>
            </a:ln>
            <a:effectLst/>
          </p:spPr>
          <p:txBody>
            <a:bodyPr wrap="none">
              <a:spAutoFit/>
            </a:bodyPr>
            <a:lstStyle/>
            <a:p>
              <a:pPr algn="ctr" eaLnBrk="0" hangingPunct="0"/>
              <a:r>
                <a:rPr lang="en-US" sz="1200"/>
                <a:t>Sperm</a:t>
              </a:r>
            </a:p>
          </p:txBody>
        </p:sp>
        <p:sp>
          <p:nvSpPr>
            <p:cNvPr id="27667" name="Text Box 19"/>
            <p:cNvSpPr txBox="1">
              <a:spLocks noChangeArrowheads="1"/>
            </p:cNvSpPr>
            <p:nvPr/>
          </p:nvSpPr>
          <p:spPr bwMode="auto">
            <a:xfrm>
              <a:off x="2855" y="2668"/>
              <a:ext cx="594" cy="173"/>
            </a:xfrm>
            <a:prstGeom prst="rect">
              <a:avLst/>
            </a:prstGeom>
            <a:noFill/>
            <a:ln w="9525">
              <a:noFill/>
              <a:miter lim="800000"/>
              <a:headEnd/>
              <a:tailEnd/>
            </a:ln>
            <a:effectLst/>
          </p:spPr>
          <p:txBody>
            <a:bodyPr wrap="none">
              <a:spAutoFit/>
            </a:bodyPr>
            <a:lstStyle/>
            <a:p>
              <a:pPr algn="ctr" eaLnBrk="0" hangingPunct="0"/>
              <a:r>
                <a:rPr lang="en-US" sz="1200"/>
                <a:t>Pollen tube</a:t>
              </a:r>
            </a:p>
          </p:txBody>
        </p:sp>
        <p:sp>
          <p:nvSpPr>
            <p:cNvPr id="27668" name="Text Box 20"/>
            <p:cNvSpPr txBox="1">
              <a:spLocks noChangeArrowheads="1"/>
            </p:cNvSpPr>
            <p:nvPr/>
          </p:nvSpPr>
          <p:spPr bwMode="auto">
            <a:xfrm>
              <a:off x="2928" y="2771"/>
              <a:ext cx="881" cy="173"/>
            </a:xfrm>
            <a:prstGeom prst="rect">
              <a:avLst/>
            </a:prstGeom>
            <a:noFill/>
            <a:ln w="9525">
              <a:noFill/>
              <a:miter lim="800000"/>
              <a:headEnd/>
              <a:tailEnd/>
            </a:ln>
            <a:effectLst/>
          </p:spPr>
          <p:txBody>
            <a:bodyPr wrap="none">
              <a:spAutoFit/>
            </a:bodyPr>
            <a:lstStyle/>
            <a:p>
              <a:pPr algn="ctr" eaLnBrk="0" hangingPunct="0"/>
              <a:r>
                <a:rPr lang="en-US" sz="1200"/>
                <a:t>Endosperm nuclei</a:t>
              </a:r>
            </a:p>
          </p:txBody>
        </p:sp>
        <p:sp>
          <p:nvSpPr>
            <p:cNvPr id="27669" name="Text Box 21"/>
            <p:cNvSpPr txBox="1">
              <a:spLocks noChangeArrowheads="1"/>
            </p:cNvSpPr>
            <p:nvPr/>
          </p:nvSpPr>
          <p:spPr bwMode="auto">
            <a:xfrm>
              <a:off x="3220" y="2908"/>
              <a:ext cx="605" cy="242"/>
            </a:xfrm>
            <a:prstGeom prst="rect">
              <a:avLst/>
            </a:prstGeom>
            <a:noFill/>
            <a:ln w="9525">
              <a:noFill/>
              <a:miter lim="800000"/>
              <a:headEnd/>
              <a:tailEnd/>
            </a:ln>
            <a:effectLst/>
          </p:spPr>
          <p:txBody>
            <a:bodyPr wrap="none">
              <a:spAutoFit/>
            </a:bodyPr>
            <a:lstStyle/>
            <a:p>
              <a:pPr eaLnBrk="0" hangingPunct="0">
                <a:lnSpc>
                  <a:spcPct val="80000"/>
                </a:lnSpc>
              </a:pPr>
              <a:r>
                <a:rPr lang="en-US" sz="1200"/>
                <a:t>Endosperm</a:t>
              </a:r>
            </a:p>
            <a:p>
              <a:pPr eaLnBrk="0" hangingPunct="0">
                <a:lnSpc>
                  <a:spcPct val="80000"/>
                </a:lnSpc>
              </a:pPr>
              <a:r>
                <a:rPr lang="en-US" sz="1200"/>
                <a:t>(3N)</a:t>
              </a:r>
            </a:p>
          </p:txBody>
        </p:sp>
        <p:sp>
          <p:nvSpPr>
            <p:cNvPr id="27670" name="Text Box 22"/>
            <p:cNvSpPr txBox="1">
              <a:spLocks noChangeArrowheads="1"/>
            </p:cNvSpPr>
            <p:nvPr/>
          </p:nvSpPr>
          <p:spPr bwMode="auto">
            <a:xfrm>
              <a:off x="3335" y="3438"/>
              <a:ext cx="409" cy="288"/>
            </a:xfrm>
            <a:prstGeom prst="rect">
              <a:avLst/>
            </a:prstGeom>
            <a:noFill/>
            <a:ln w="9525">
              <a:noFill/>
              <a:miter lim="800000"/>
              <a:headEnd/>
              <a:tailEnd/>
            </a:ln>
            <a:effectLst/>
          </p:spPr>
          <p:txBody>
            <a:bodyPr wrap="none">
              <a:spAutoFit/>
            </a:bodyPr>
            <a:lstStyle/>
            <a:p>
              <a:pPr eaLnBrk="0" hangingPunct="0"/>
              <a:r>
                <a:rPr lang="en-US" sz="1200"/>
                <a:t>Zygote</a:t>
              </a:r>
            </a:p>
            <a:p>
              <a:pPr eaLnBrk="0" hangingPunct="0"/>
              <a:r>
                <a:rPr lang="en-US" sz="1200"/>
                <a:t>(2N)</a:t>
              </a:r>
            </a:p>
          </p:txBody>
        </p:sp>
        <p:sp>
          <p:nvSpPr>
            <p:cNvPr id="27671" name="Text Box 23"/>
            <p:cNvSpPr txBox="1">
              <a:spLocks noChangeArrowheads="1"/>
            </p:cNvSpPr>
            <p:nvPr/>
          </p:nvSpPr>
          <p:spPr bwMode="auto">
            <a:xfrm>
              <a:off x="2874" y="3550"/>
              <a:ext cx="308" cy="173"/>
            </a:xfrm>
            <a:prstGeom prst="rect">
              <a:avLst/>
            </a:prstGeom>
            <a:noFill/>
            <a:ln w="9525">
              <a:noFill/>
              <a:miter lim="800000"/>
              <a:headEnd/>
              <a:tailEnd/>
            </a:ln>
            <a:effectLst/>
          </p:spPr>
          <p:txBody>
            <a:bodyPr wrap="none">
              <a:spAutoFit/>
            </a:bodyPr>
            <a:lstStyle/>
            <a:p>
              <a:pPr algn="ctr" eaLnBrk="0" hangingPunct="0"/>
              <a:r>
                <a:rPr lang="en-US" sz="1200"/>
                <a:t>Fruit</a:t>
              </a:r>
            </a:p>
          </p:txBody>
        </p:sp>
        <p:sp>
          <p:nvSpPr>
            <p:cNvPr id="27672" name="Text Box 24"/>
            <p:cNvSpPr txBox="1">
              <a:spLocks noChangeArrowheads="1"/>
            </p:cNvSpPr>
            <p:nvPr/>
          </p:nvSpPr>
          <p:spPr bwMode="auto">
            <a:xfrm>
              <a:off x="2318" y="3533"/>
              <a:ext cx="547" cy="173"/>
            </a:xfrm>
            <a:prstGeom prst="rect">
              <a:avLst/>
            </a:prstGeom>
            <a:noFill/>
            <a:ln w="9525">
              <a:noFill/>
              <a:miter lim="800000"/>
              <a:headEnd/>
              <a:tailEnd/>
            </a:ln>
            <a:effectLst/>
          </p:spPr>
          <p:txBody>
            <a:bodyPr wrap="none">
              <a:spAutoFit/>
            </a:bodyPr>
            <a:lstStyle/>
            <a:p>
              <a:pPr algn="ctr" eaLnBrk="0" hangingPunct="0"/>
              <a:r>
                <a:rPr lang="en-US" sz="1200"/>
                <a:t>Seed coat</a:t>
              </a:r>
            </a:p>
          </p:txBody>
        </p:sp>
        <p:sp>
          <p:nvSpPr>
            <p:cNvPr id="27673" name="Text Box 25"/>
            <p:cNvSpPr txBox="1">
              <a:spLocks noChangeArrowheads="1"/>
            </p:cNvSpPr>
            <p:nvPr/>
          </p:nvSpPr>
          <p:spPr bwMode="auto">
            <a:xfrm>
              <a:off x="2186" y="3353"/>
              <a:ext cx="605" cy="173"/>
            </a:xfrm>
            <a:prstGeom prst="rect">
              <a:avLst/>
            </a:prstGeom>
            <a:noFill/>
            <a:ln w="9525">
              <a:noFill/>
              <a:miter lim="800000"/>
              <a:headEnd/>
              <a:tailEnd/>
            </a:ln>
            <a:effectLst/>
          </p:spPr>
          <p:txBody>
            <a:bodyPr wrap="none">
              <a:spAutoFit/>
            </a:bodyPr>
            <a:lstStyle/>
            <a:p>
              <a:pPr algn="ctr" eaLnBrk="0" hangingPunct="0"/>
              <a:r>
                <a:rPr lang="en-US" sz="1200"/>
                <a:t>Endosperm</a:t>
              </a:r>
            </a:p>
          </p:txBody>
        </p:sp>
        <p:sp>
          <p:nvSpPr>
            <p:cNvPr id="27674" name="Text Box 26"/>
            <p:cNvSpPr txBox="1">
              <a:spLocks noChangeArrowheads="1"/>
            </p:cNvSpPr>
            <p:nvPr/>
          </p:nvSpPr>
          <p:spPr bwMode="auto">
            <a:xfrm>
              <a:off x="2715" y="2992"/>
              <a:ext cx="446" cy="288"/>
            </a:xfrm>
            <a:prstGeom prst="rect">
              <a:avLst/>
            </a:prstGeom>
            <a:noFill/>
            <a:ln w="9525">
              <a:noFill/>
              <a:miter lim="800000"/>
              <a:headEnd/>
              <a:tailEnd/>
            </a:ln>
            <a:effectLst/>
          </p:spPr>
          <p:txBody>
            <a:bodyPr wrap="none">
              <a:spAutoFit/>
            </a:bodyPr>
            <a:lstStyle/>
            <a:p>
              <a:pPr eaLnBrk="0" hangingPunct="0"/>
              <a:r>
                <a:rPr lang="en-US" sz="1200"/>
                <a:t>Embryo</a:t>
              </a:r>
            </a:p>
            <a:p>
              <a:pPr eaLnBrk="0" hangingPunct="0"/>
              <a:r>
                <a:rPr lang="en-US" sz="1200"/>
                <a:t>(2N)</a:t>
              </a:r>
            </a:p>
          </p:txBody>
        </p:sp>
        <p:sp>
          <p:nvSpPr>
            <p:cNvPr id="27675" name="Text Box 27"/>
            <p:cNvSpPr txBox="1">
              <a:spLocks noChangeArrowheads="1"/>
            </p:cNvSpPr>
            <p:nvPr/>
          </p:nvSpPr>
          <p:spPr bwMode="auto">
            <a:xfrm>
              <a:off x="1336" y="3122"/>
              <a:ext cx="855" cy="288"/>
            </a:xfrm>
            <a:prstGeom prst="rect">
              <a:avLst/>
            </a:prstGeom>
            <a:noFill/>
            <a:ln w="9525">
              <a:noFill/>
              <a:miter lim="800000"/>
              <a:headEnd/>
              <a:tailEnd/>
            </a:ln>
            <a:effectLst/>
          </p:spPr>
          <p:txBody>
            <a:bodyPr wrap="none">
              <a:spAutoFit/>
            </a:bodyPr>
            <a:lstStyle/>
            <a:p>
              <a:pPr eaLnBrk="0" hangingPunct="0"/>
              <a:r>
                <a:rPr lang="en-US" sz="1200"/>
                <a:t>Seedling (2N)</a:t>
              </a:r>
            </a:p>
            <a:p>
              <a:pPr eaLnBrk="0" hangingPunct="0"/>
              <a:r>
                <a:rPr lang="en-US" sz="1200"/>
                <a:t>(new sporophyte)</a:t>
              </a:r>
            </a:p>
          </p:txBody>
        </p:sp>
        <p:sp>
          <p:nvSpPr>
            <p:cNvPr id="27676" name="Text Box 28"/>
            <p:cNvSpPr txBox="1">
              <a:spLocks noChangeArrowheads="1"/>
            </p:cNvSpPr>
            <p:nvPr/>
          </p:nvSpPr>
          <p:spPr bwMode="auto">
            <a:xfrm>
              <a:off x="1921" y="2539"/>
              <a:ext cx="589" cy="288"/>
            </a:xfrm>
            <a:prstGeom prst="rect">
              <a:avLst/>
            </a:prstGeom>
            <a:noFill/>
            <a:ln w="9525">
              <a:noFill/>
              <a:miter lim="800000"/>
              <a:headEnd/>
              <a:tailEnd/>
            </a:ln>
            <a:effectLst/>
          </p:spPr>
          <p:txBody>
            <a:bodyPr wrap="none">
              <a:spAutoFit/>
            </a:bodyPr>
            <a:lstStyle/>
            <a:p>
              <a:pPr eaLnBrk="0" hangingPunct="0"/>
              <a:r>
                <a:rPr lang="en-US" sz="1200"/>
                <a:t>Mature</a:t>
              </a:r>
            </a:p>
            <a:p>
              <a:pPr eaLnBrk="0" hangingPunct="0"/>
              <a:r>
                <a:rPr lang="en-US" sz="1200"/>
                <a:t>sporophyte</a:t>
              </a:r>
            </a:p>
          </p:txBody>
        </p:sp>
        <p:sp>
          <p:nvSpPr>
            <p:cNvPr id="27677" name="Text Box 29"/>
            <p:cNvSpPr txBox="1">
              <a:spLocks noChangeArrowheads="1"/>
            </p:cNvSpPr>
            <p:nvPr/>
          </p:nvSpPr>
          <p:spPr bwMode="auto">
            <a:xfrm>
              <a:off x="2275" y="1981"/>
              <a:ext cx="372" cy="173"/>
            </a:xfrm>
            <a:prstGeom prst="rect">
              <a:avLst/>
            </a:prstGeom>
            <a:noFill/>
            <a:ln w="9525">
              <a:noFill/>
              <a:miter lim="800000"/>
              <a:headEnd/>
              <a:tailEnd/>
            </a:ln>
            <a:effectLst/>
          </p:spPr>
          <p:txBody>
            <a:bodyPr wrap="none">
              <a:spAutoFit/>
            </a:bodyPr>
            <a:lstStyle/>
            <a:p>
              <a:pPr algn="ctr" eaLnBrk="0" hangingPunct="0"/>
              <a:r>
                <a:rPr lang="en-US" sz="1200"/>
                <a:t>Ovary</a:t>
              </a:r>
            </a:p>
          </p:txBody>
        </p:sp>
        <p:sp>
          <p:nvSpPr>
            <p:cNvPr id="27678" name="Text Box 30"/>
            <p:cNvSpPr txBox="1">
              <a:spLocks noChangeArrowheads="1"/>
            </p:cNvSpPr>
            <p:nvPr/>
          </p:nvSpPr>
          <p:spPr bwMode="auto">
            <a:xfrm>
              <a:off x="2178" y="1630"/>
              <a:ext cx="329" cy="173"/>
            </a:xfrm>
            <a:prstGeom prst="rect">
              <a:avLst/>
            </a:prstGeom>
            <a:noFill/>
            <a:ln w="9525">
              <a:noFill/>
              <a:miter lim="800000"/>
              <a:headEnd/>
              <a:tailEnd/>
            </a:ln>
            <a:effectLst/>
          </p:spPr>
          <p:txBody>
            <a:bodyPr wrap="none">
              <a:spAutoFit/>
            </a:bodyPr>
            <a:lstStyle/>
            <a:p>
              <a:pPr algn="ctr" eaLnBrk="0" hangingPunct="0"/>
              <a:r>
                <a:rPr lang="en-US" sz="1200"/>
                <a:t>Style</a:t>
              </a:r>
            </a:p>
          </p:txBody>
        </p:sp>
        <p:sp>
          <p:nvSpPr>
            <p:cNvPr id="27679" name="Text Box 31"/>
            <p:cNvSpPr txBox="1">
              <a:spLocks noChangeArrowheads="1"/>
            </p:cNvSpPr>
            <p:nvPr/>
          </p:nvSpPr>
          <p:spPr bwMode="auto">
            <a:xfrm>
              <a:off x="1896" y="1288"/>
              <a:ext cx="414" cy="173"/>
            </a:xfrm>
            <a:prstGeom prst="rect">
              <a:avLst/>
            </a:prstGeom>
            <a:noFill/>
            <a:ln w="9525">
              <a:noFill/>
              <a:miter lim="800000"/>
              <a:headEnd/>
              <a:tailEnd/>
            </a:ln>
            <a:effectLst/>
          </p:spPr>
          <p:txBody>
            <a:bodyPr wrap="none">
              <a:spAutoFit/>
            </a:bodyPr>
            <a:lstStyle/>
            <a:p>
              <a:pPr algn="ctr" eaLnBrk="0" hangingPunct="0"/>
              <a:r>
                <a:rPr lang="en-US" sz="1200"/>
                <a:t>Stigma</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7659"/>
                                        </p:tgtEl>
                                        <p:attrNameLst>
                                          <p:attrName>style.visibility</p:attrName>
                                        </p:attrNameLst>
                                      </p:cBhvr>
                                      <p:to>
                                        <p:strVal val="visible"/>
                                      </p:to>
                                    </p:set>
                                    <p:animEffect transition="in" filter="dissolve">
                                      <p:cBhvr>
                                        <p:cTn id="7" dur="500"/>
                                        <p:tgtEl>
                                          <p:spTgt spid="276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ChangeArrowheads="1"/>
          </p:cNvSpPr>
          <p:nvPr/>
        </p:nvSpPr>
        <p:spPr bwMode="auto">
          <a:xfrm>
            <a:off x="914400" y="1782763"/>
            <a:ext cx="7313613" cy="449262"/>
          </a:xfrm>
          <a:prstGeom prst="rect">
            <a:avLst/>
          </a:prstGeom>
          <a:solidFill>
            <a:srgbClr val="CCCC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r>
              <a:rPr lang="en-US" b="1"/>
              <a:t>Comparing Wind-pollinated and Animal-pollinated Plants</a:t>
            </a:r>
          </a:p>
        </p:txBody>
      </p:sp>
      <p:sp>
        <p:nvSpPr>
          <p:cNvPr id="28677" name="Rectangle 5"/>
          <p:cNvSpPr>
            <a:spLocks noChangeArrowheads="1"/>
          </p:cNvSpPr>
          <p:nvPr/>
        </p:nvSpPr>
        <p:spPr bwMode="auto">
          <a:xfrm>
            <a:off x="915988" y="2232025"/>
            <a:ext cx="2286000" cy="3205163"/>
          </a:xfrm>
          <a:prstGeom prst="rect">
            <a:avLst/>
          </a:prstGeom>
          <a:solidFill>
            <a:schemeClr val="bg1"/>
          </a:solidFill>
          <a:ln w="9525">
            <a:solidFill>
              <a:schemeClr val="tx1"/>
            </a:solidFill>
            <a:miter lim="800000"/>
            <a:headEnd/>
            <a:tailEnd/>
          </a:ln>
          <a:effectLst>
            <a:outerShdw dist="35921" dir="2700000" algn="ctr" rotWithShape="0">
              <a:schemeClr val="bg2"/>
            </a:outerShdw>
          </a:effectLst>
        </p:spPr>
        <p:txBody>
          <a:bodyPr/>
          <a:lstStyle/>
          <a:p>
            <a:pPr eaLnBrk="0" hangingPunct="0">
              <a:spcBef>
                <a:spcPct val="50000"/>
              </a:spcBef>
            </a:pPr>
            <a:r>
              <a:rPr lang="en-US" sz="1600" b="1"/>
              <a:t/>
            </a:r>
            <a:br>
              <a:rPr lang="en-US" sz="1600" b="1"/>
            </a:br>
            <a:r>
              <a:rPr lang="en-US" sz="1600" b="1"/>
              <a:t>Characteristics</a:t>
            </a:r>
          </a:p>
          <a:p>
            <a:pPr eaLnBrk="0" hangingPunct="0">
              <a:spcBef>
                <a:spcPct val="50000"/>
              </a:spcBef>
            </a:pPr>
            <a:r>
              <a:rPr lang="en-US" sz="1600"/>
              <a:t>Pollination method</a:t>
            </a:r>
          </a:p>
          <a:p>
            <a:pPr eaLnBrk="0" hangingPunct="0">
              <a:spcBef>
                <a:spcPct val="50000"/>
              </a:spcBef>
            </a:pPr>
            <a:r>
              <a:rPr lang="en-US" sz="1600"/>
              <a:t>Relative efficiency of pollination method</a:t>
            </a:r>
          </a:p>
          <a:p>
            <a:pPr eaLnBrk="0" hangingPunct="0">
              <a:spcBef>
                <a:spcPct val="50000"/>
              </a:spcBef>
            </a:pPr>
            <a:r>
              <a:rPr lang="en-US" sz="1600"/>
              <a:t>Plant types</a:t>
            </a:r>
            <a:br>
              <a:rPr lang="en-US" sz="1600"/>
            </a:br>
            <a:endParaRPr lang="en-US" sz="1600"/>
          </a:p>
          <a:p>
            <a:pPr eaLnBrk="0" hangingPunct="0">
              <a:spcBef>
                <a:spcPct val="50000"/>
              </a:spcBef>
            </a:pPr>
            <a:r>
              <a:rPr lang="en-US" sz="1600"/>
              <a:t>Reproductive organs</a:t>
            </a:r>
          </a:p>
          <a:p>
            <a:pPr eaLnBrk="0" hangingPunct="0">
              <a:spcBef>
                <a:spcPct val="50000"/>
              </a:spcBef>
            </a:pPr>
            <a:r>
              <a:rPr lang="en-US" sz="1600"/>
              <a:t>Adaptations that promote pollination</a:t>
            </a:r>
          </a:p>
        </p:txBody>
      </p:sp>
      <p:sp>
        <p:nvSpPr>
          <p:cNvPr id="28678" name="Rectangle 6"/>
          <p:cNvSpPr>
            <a:spLocks noChangeArrowheads="1"/>
          </p:cNvSpPr>
          <p:nvPr/>
        </p:nvSpPr>
        <p:spPr bwMode="auto">
          <a:xfrm>
            <a:off x="3198813" y="2232025"/>
            <a:ext cx="2514600" cy="3205163"/>
          </a:xfrm>
          <a:prstGeom prst="rect">
            <a:avLst/>
          </a:prstGeom>
          <a:solidFill>
            <a:schemeClr val="bg1"/>
          </a:solidFill>
          <a:ln w="9525">
            <a:solidFill>
              <a:schemeClr val="tx1"/>
            </a:solidFill>
            <a:miter lim="800000"/>
            <a:headEnd/>
            <a:tailEnd/>
          </a:ln>
          <a:effectLst>
            <a:outerShdw dist="35921" dir="2700000" algn="ctr" rotWithShape="0">
              <a:schemeClr val="bg2"/>
            </a:outerShdw>
          </a:effectLst>
        </p:spPr>
        <p:txBody>
          <a:bodyPr/>
          <a:lstStyle/>
          <a:p>
            <a:pPr eaLnBrk="0" hangingPunct="0">
              <a:spcBef>
                <a:spcPct val="50000"/>
              </a:spcBef>
            </a:pPr>
            <a:r>
              <a:rPr lang="en-US" sz="1600" b="1"/>
              <a:t>Wind-pollinated</a:t>
            </a:r>
            <a:br>
              <a:rPr lang="en-US" sz="1600" b="1"/>
            </a:br>
            <a:r>
              <a:rPr lang="en-US" sz="1600" b="1"/>
              <a:t>Plants</a:t>
            </a:r>
          </a:p>
          <a:p>
            <a:pPr eaLnBrk="0" hangingPunct="0">
              <a:spcBef>
                <a:spcPct val="50000"/>
              </a:spcBef>
            </a:pPr>
            <a:r>
              <a:rPr lang="en-US" sz="1600"/>
              <a:t>Wind pollination</a:t>
            </a:r>
          </a:p>
          <a:p>
            <a:pPr eaLnBrk="0" hangingPunct="0">
              <a:spcBef>
                <a:spcPct val="50000"/>
              </a:spcBef>
            </a:pPr>
            <a:r>
              <a:rPr lang="en-US" sz="1600"/>
              <a:t>Less efficient</a:t>
            </a:r>
            <a:br>
              <a:rPr lang="en-US" sz="1600"/>
            </a:br>
            <a:endParaRPr lang="en-US" sz="1600"/>
          </a:p>
          <a:p>
            <a:pPr eaLnBrk="0" hangingPunct="0">
              <a:spcBef>
                <a:spcPct val="50000"/>
              </a:spcBef>
            </a:pPr>
            <a:r>
              <a:rPr lang="en-US" sz="1600"/>
              <a:t>Mostly gymnosperms and some angiosperms</a:t>
            </a:r>
          </a:p>
          <a:p>
            <a:pPr eaLnBrk="0" hangingPunct="0">
              <a:spcBef>
                <a:spcPct val="50000"/>
              </a:spcBef>
            </a:pPr>
            <a:r>
              <a:rPr lang="en-US" sz="1600"/>
              <a:t>Cones</a:t>
            </a:r>
          </a:p>
          <a:p>
            <a:pPr eaLnBrk="0" hangingPunct="0">
              <a:spcBef>
                <a:spcPct val="50000"/>
              </a:spcBef>
            </a:pPr>
            <a:r>
              <a:rPr lang="en-US" sz="1600"/>
              <a:t>Pollination drop</a:t>
            </a:r>
          </a:p>
        </p:txBody>
      </p:sp>
      <p:sp>
        <p:nvSpPr>
          <p:cNvPr id="28679" name="Rectangle 7"/>
          <p:cNvSpPr>
            <a:spLocks noChangeArrowheads="1"/>
          </p:cNvSpPr>
          <p:nvPr/>
        </p:nvSpPr>
        <p:spPr bwMode="auto">
          <a:xfrm>
            <a:off x="5711825" y="2232025"/>
            <a:ext cx="2514600" cy="3205163"/>
          </a:xfrm>
          <a:prstGeom prst="rect">
            <a:avLst/>
          </a:prstGeom>
          <a:solidFill>
            <a:schemeClr val="bg1"/>
          </a:solidFill>
          <a:ln w="9525">
            <a:solidFill>
              <a:schemeClr val="tx1"/>
            </a:solidFill>
            <a:miter lim="800000"/>
            <a:headEnd/>
            <a:tailEnd/>
          </a:ln>
          <a:effectLst>
            <a:outerShdw dist="35921" dir="2700000" algn="ctr" rotWithShape="0">
              <a:schemeClr val="bg2"/>
            </a:outerShdw>
          </a:effectLst>
        </p:spPr>
        <p:txBody>
          <a:bodyPr/>
          <a:lstStyle/>
          <a:p>
            <a:pPr eaLnBrk="0" hangingPunct="0">
              <a:spcBef>
                <a:spcPct val="50000"/>
              </a:spcBef>
            </a:pPr>
            <a:r>
              <a:rPr lang="en-US" sz="1600" b="1"/>
              <a:t>Animal-pollinated Plants</a:t>
            </a:r>
          </a:p>
          <a:p>
            <a:pPr eaLnBrk="0" hangingPunct="0">
              <a:spcBef>
                <a:spcPct val="50000"/>
              </a:spcBef>
            </a:pPr>
            <a:r>
              <a:rPr lang="en-US" sz="1600"/>
              <a:t>Vector pollination</a:t>
            </a:r>
          </a:p>
          <a:p>
            <a:pPr eaLnBrk="0" hangingPunct="0">
              <a:spcBef>
                <a:spcPct val="50000"/>
              </a:spcBef>
            </a:pPr>
            <a:r>
              <a:rPr lang="en-US" sz="1600"/>
              <a:t>More efficient</a:t>
            </a:r>
            <a:br>
              <a:rPr lang="en-US" sz="1600"/>
            </a:br>
            <a:endParaRPr lang="en-US" sz="1600"/>
          </a:p>
          <a:p>
            <a:pPr eaLnBrk="0" hangingPunct="0">
              <a:spcBef>
                <a:spcPct val="50000"/>
              </a:spcBef>
            </a:pPr>
            <a:r>
              <a:rPr lang="en-US" sz="1600"/>
              <a:t>Angiosperms</a:t>
            </a:r>
            <a:br>
              <a:rPr lang="en-US" sz="1600"/>
            </a:br>
            <a:endParaRPr lang="en-US" sz="1600"/>
          </a:p>
          <a:p>
            <a:pPr eaLnBrk="0" hangingPunct="0">
              <a:spcBef>
                <a:spcPct val="50000"/>
              </a:spcBef>
            </a:pPr>
            <a:r>
              <a:rPr lang="en-US" sz="1600"/>
              <a:t>Flowers</a:t>
            </a:r>
          </a:p>
          <a:p>
            <a:pPr eaLnBrk="0" hangingPunct="0">
              <a:spcBef>
                <a:spcPct val="50000"/>
              </a:spcBef>
            </a:pPr>
            <a:r>
              <a:rPr lang="en-US" sz="1600"/>
              <a:t>Bright colors, sweet nectar</a:t>
            </a:r>
          </a:p>
        </p:txBody>
      </p:sp>
      <p:sp>
        <p:nvSpPr>
          <p:cNvPr id="28680" name="Line 8"/>
          <p:cNvSpPr>
            <a:spLocks noChangeShapeType="1"/>
          </p:cNvSpPr>
          <p:nvPr/>
        </p:nvSpPr>
        <p:spPr bwMode="auto">
          <a:xfrm>
            <a:off x="915988" y="2851150"/>
            <a:ext cx="7315200" cy="1588"/>
          </a:xfrm>
          <a:prstGeom prst="line">
            <a:avLst/>
          </a:prstGeom>
          <a:noFill/>
          <a:ln w="9525">
            <a:solidFill>
              <a:schemeClr val="tx1"/>
            </a:solidFill>
            <a:round/>
            <a:headEnd/>
            <a:tailEnd/>
          </a:ln>
          <a:effectLst/>
        </p:spPr>
        <p:txBody>
          <a:bodyPr/>
          <a:lstStyle/>
          <a:p>
            <a:endParaRPr lang="en-US"/>
          </a:p>
        </p:txBody>
      </p:sp>
      <p:sp>
        <p:nvSpPr>
          <p:cNvPr id="28681" name="Line 9"/>
          <p:cNvSpPr>
            <a:spLocks noChangeShapeType="1"/>
          </p:cNvSpPr>
          <p:nvPr/>
        </p:nvSpPr>
        <p:spPr bwMode="auto">
          <a:xfrm>
            <a:off x="915988" y="3224213"/>
            <a:ext cx="7315200" cy="1587"/>
          </a:xfrm>
          <a:prstGeom prst="line">
            <a:avLst/>
          </a:prstGeom>
          <a:noFill/>
          <a:ln w="9525">
            <a:solidFill>
              <a:schemeClr val="tx1"/>
            </a:solidFill>
            <a:round/>
            <a:headEnd/>
            <a:tailEnd/>
          </a:ln>
          <a:effectLst/>
        </p:spPr>
        <p:txBody>
          <a:bodyPr/>
          <a:lstStyle/>
          <a:p>
            <a:endParaRPr lang="en-US"/>
          </a:p>
        </p:txBody>
      </p:sp>
      <p:sp>
        <p:nvSpPr>
          <p:cNvPr id="28682" name="Line 10"/>
          <p:cNvSpPr>
            <a:spLocks noChangeShapeType="1"/>
          </p:cNvSpPr>
          <p:nvPr/>
        </p:nvSpPr>
        <p:spPr bwMode="auto">
          <a:xfrm>
            <a:off x="915988" y="3833813"/>
            <a:ext cx="7315200" cy="1587"/>
          </a:xfrm>
          <a:prstGeom prst="line">
            <a:avLst/>
          </a:prstGeom>
          <a:noFill/>
          <a:ln w="9525">
            <a:solidFill>
              <a:schemeClr val="tx1"/>
            </a:solidFill>
            <a:round/>
            <a:headEnd/>
            <a:tailEnd/>
          </a:ln>
          <a:effectLst/>
        </p:spPr>
        <p:txBody>
          <a:bodyPr/>
          <a:lstStyle/>
          <a:p>
            <a:endParaRPr lang="en-US"/>
          </a:p>
        </p:txBody>
      </p:sp>
      <p:sp>
        <p:nvSpPr>
          <p:cNvPr id="28684" name="Line 12"/>
          <p:cNvSpPr>
            <a:spLocks noChangeShapeType="1"/>
          </p:cNvSpPr>
          <p:nvPr/>
        </p:nvSpPr>
        <p:spPr bwMode="auto">
          <a:xfrm>
            <a:off x="915988" y="4446588"/>
            <a:ext cx="7315200" cy="1587"/>
          </a:xfrm>
          <a:prstGeom prst="line">
            <a:avLst/>
          </a:prstGeom>
          <a:noFill/>
          <a:ln w="9525">
            <a:solidFill>
              <a:schemeClr val="tx1"/>
            </a:solidFill>
            <a:round/>
            <a:headEnd/>
            <a:tailEnd/>
          </a:ln>
          <a:effectLst/>
        </p:spPr>
        <p:txBody>
          <a:bodyPr/>
          <a:lstStyle/>
          <a:p>
            <a:endParaRPr lang="en-US"/>
          </a:p>
        </p:txBody>
      </p:sp>
      <p:sp>
        <p:nvSpPr>
          <p:cNvPr id="28685" name="Line 13"/>
          <p:cNvSpPr>
            <a:spLocks noChangeShapeType="1"/>
          </p:cNvSpPr>
          <p:nvPr/>
        </p:nvSpPr>
        <p:spPr bwMode="auto">
          <a:xfrm>
            <a:off x="915988" y="4806950"/>
            <a:ext cx="7315200" cy="1588"/>
          </a:xfrm>
          <a:prstGeom prst="line">
            <a:avLst/>
          </a:prstGeom>
          <a:noFill/>
          <a:ln w="9525">
            <a:solidFill>
              <a:schemeClr val="tx1"/>
            </a:solidFill>
            <a:round/>
            <a:headEnd/>
            <a:tailEnd/>
          </a:ln>
          <a:effectLst/>
        </p:spPr>
        <p:txBody>
          <a:bodyPr/>
          <a:lstStyle/>
          <a:p>
            <a:endParaRPr lang="en-US"/>
          </a:p>
        </p:txBody>
      </p:sp>
      <p:sp>
        <p:nvSpPr>
          <p:cNvPr id="28686" name="Rectangle 14"/>
          <p:cNvSpPr>
            <a:spLocks noChangeArrowheads="1"/>
          </p:cNvSpPr>
          <p:nvPr/>
        </p:nvSpPr>
        <p:spPr bwMode="auto">
          <a:xfrm>
            <a:off x="2590800" y="231775"/>
            <a:ext cx="5105400" cy="396875"/>
          </a:xfrm>
          <a:prstGeom prst="rect">
            <a:avLst/>
          </a:prstGeom>
          <a:noFill/>
          <a:ln w="9525">
            <a:noFill/>
            <a:miter lim="800000"/>
            <a:headEnd/>
            <a:tailEnd/>
          </a:ln>
          <a:effectLst/>
        </p:spPr>
        <p:txBody>
          <a:bodyPr anchor="ctr"/>
          <a:lstStyle/>
          <a:p>
            <a:pPr algn="ctr"/>
            <a:endParaRPr lang="en-US" sz="4400">
              <a:solidFill>
                <a:schemeClr val="tx2"/>
              </a:solidFill>
            </a:endParaRPr>
          </a:p>
        </p:txBody>
      </p:sp>
      <p:sp>
        <p:nvSpPr>
          <p:cNvPr id="28689" name="Text Box 17"/>
          <p:cNvSpPr txBox="1">
            <a:spLocks noChangeArrowheads="1"/>
          </p:cNvSpPr>
          <p:nvPr/>
        </p:nvSpPr>
        <p:spPr bwMode="auto">
          <a:xfrm>
            <a:off x="1279525" y="473075"/>
            <a:ext cx="5081588" cy="579438"/>
          </a:xfrm>
          <a:prstGeom prst="rect">
            <a:avLst/>
          </a:prstGeom>
          <a:noFill/>
          <a:ln w="9525">
            <a:noFill/>
            <a:miter lim="800000"/>
            <a:headEnd/>
            <a:tailEnd/>
          </a:ln>
          <a:effectLst/>
        </p:spPr>
        <p:txBody>
          <a:bodyPr wrap="none">
            <a:spAutoFit/>
          </a:bodyPr>
          <a:lstStyle/>
          <a:p>
            <a:r>
              <a:rPr lang="en-US" sz="3200"/>
              <a:t>Wind vs. Animal Pollination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t>Seed Dispersal</a:t>
            </a:r>
          </a:p>
        </p:txBody>
      </p:sp>
      <p:sp>
        <p:nvSpPr>
          <p:cNvPr id="29699" name="Rectangle 3"/>
          <p:cNvSpPr>
            <a:spLocks noGrp="1" noChangeArrowheads="1"/>
          </p:cNvSpPr>
          <p:nvPr>
            <p:ph type="body" idx="1"/>
          </p:nvPr>
        </p:nvSpPr>
        <p:spPr/>
        <p:txBody>
          <a:bodyPr/>
          <a:lstStyle/>
          <a:p>
            <a:r>
              <a:rPr lang="en-US"/>
              <a:t>Animals: sweet, fleshy fruits (blueberries) </a:t>
            </a:r>
          </a:p>
          <a:p>
            <a:r>
              <a:rPr lang="en-US"/>
              <a:t>Wind and water: lightweight, allowing them to be carried by air or float in water. (tumbleweeds)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0" y="274638"/>
            <a:ext cx="8229600" cy="1143000"/>
          </a:xfrm>
        </p:spPr>
        <p:txBody>
          <a:bodyPr/>
          <a:lstStyle/>
          <a:p>
            <a:r>
              <a:rPr lang="en-US"/>
              <a:t>Seed Germination</a:t>
            </a:r>
          </a:p>
        </p:txBody>
      </p:sp>
      <p:pic>
        <p:nvPicPr>
          <p:cNvPr id="30725" name="Picture 5" descr="Art:Seed germination begins when the seed takes in water rapidly, causing the inner layers to swell and split the seed coat and other coverings. The radicle then emerges and starts its downward growth into the soil. In the bean (Phaseolus vulgaris) seed the hypocotyl elongates and straightens, raising the cotyledons above the ground. As the epicotyl begins to lengthen and straighten, the first leaves, called plumules, emerge."/>
          <p:cNvPicPr>
            <a:picLocks noChangeAspect="1" noChangeArrowheads="1"/>
          </p:cNvPicPr>
          <p:nvPr/>
        </p:nvPicPr>
        <p:blipFill>
          <a:blip r:embed="rId2" cstate="print"/>
          <a:srcRect/>
          <a:stretch>
            <a:fillRect/>
          </a:stretch>
        </p:blipFill>
        <p:spPr bwMode="auto">
          <a:xfrm>
            <a:off x="685800" y="1828800"/>
            <a:ext cx="7543800" cy="4479925"/>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t>Plant Hormones</a:t>
            </a:r>
          </a:p>
        </p:txBody>
      </p:sp>
      <p:sp>
        <p:nvSpPr>
          <p:cNvPr id="31747" name="Rectangle 3"/>
          <p:cNvSpPr>
            <a:spLocks noGrp="1" noChangeArrowheads="1"/>
          </p:cNvSpPr>
          <p:nvPr>
            <p:ph type="body" idx="1"/>
          </p:nvPr>
        </p:nvSpPr>
        <p:spPr/>
        <p:txBody>
          <a:bodyPr/>
          <a:lstStyle/>
          <a:p>
            <a:pPr>
              <a:lnSpc>
                <a:spcPct val="90000"/>
              </a:lnSpc>
            </a:pPr>
            <a:r>
              <a:rPr lang="en-US"/>
              <a:t>Chemical substances that control a plant’s patterns of growth and development, and the plant’s responses to environmental conditions.</a:t>
            </a:r>
          </a:p>
          <a:p>
            <a:pPr>
              <a:lnSpc>
                <a:spcPct val="90000"/>
              </a:lnSpc>
            </a:pPr>
            <a:r>
              <a:rPr lang="en-US"/>
              <a:t>Auxin: stimulate cell elongation</a:t>
            </a:r>
          </a:p>
          <a:p>
            <a:pPr>
              <a:lnSpc>
                <a:spcPct val="90000"/>
              </a:lnSpc>
            </a:pPr>
            <a:r>
              <a:rPr lang="en-US"/>
              <a:t>Gibberellins: increase size of stems and fruit</a:t>
            </a:r>
          </a:p>
          <a:p>
            <a:pPr>
              <a:lnSpc>
                <a:spcPct val="90000"/>
              </a:lnSpc>
            </a:pPr>
            <a:r>
              <a:rPr lang="en-US"/>
              <a:t>Cytokinins: stimulate cellular division </a:t>
            </a:r>
          </a:p>
          <a:p>
            <a:pPr>
              <a:lnSpc>
                <a:spcPct val="90000"/>
              </a:lnSpc>
            </a:pPr>
            <a:r>
              <a:rPr lang="en-US"/>
              <a:t>Ethylene: Stimulate the ripening of fruit.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0" y="274638"/>
            <a:ext cx="8229600" cy="1143000"/>
          </a:xfrm>
        </p:spPr>
        <p:txBody>
          <a:bodyPr/>
          <a:lstStyle/>
          <a:p>
            <a:r>
              <a:rPr lang="en-US"/>
              <a:t>Auxin and phototropism</a:t>
            </a:r>
          </a:p>
        </p:txBody>
      </p:sp>
      <p:pic>
        <p:nvPicPr>
          <p:cNvPr id="32773" name="Picture 5" descr="bio_ch25_4326"/>
          <p:cNvPicPr>
            <a:picLocks noChangeAspect="1" noChangeArrowheads="1"/>
          </p:cNvPicPr>
          <p:nvPr/>
        </p:nvPicPr>
        <p:blipFill>
          <a:blip r:embed="rId2" cstate="print"/>
          <a:srcRect t="3224"/>
          <a:stretch>
            <a:fillRect/>
          </a:stretch>
        </p:blipFill>
        <p:spPr bwMode="auto">
          <a:xfrm>
            <a:off x="0" y="1568450"/>
            <a:ext cx="8429625" cy="3954463"/>
          </a:xfrm>
          <a:prstGeom prst="rect">
            <a:avLst/>
          </a:prstGeom>
          <a:noFill/>
        </p:spPr>
      </p:pic>
      <p:sp>
        <p:nvSpPr>
          <p:cNvPr id="32774" name="Text Box 6"/>
          <p:cNvSpPr txBox="1">
            <a:spLocks noChangeArrowheads="1"/>
          </p:cNvSpPr>
          <p:nvPr/>
        </p:nvSpPr>
        <p:spPr bwMode="auto">
          <a:xfrm>
            <a:off x="341313" y="5467350"/>
            <a:ext cx="755650" cy="284163"/>
          </a:xfrm>
          <a:prstGeom prst="rect">
            <a:avLst/>
          </a:prstGeom>
          <a:noFill/>
          <a:ln w="9525">
            <a:noFill/>
            <a:miter lim="800000"/>
            <a:headEnd/>
            <a:tailEnd/>
          </a:ln>
          <a:effectLst/>
        </p:spPr>
        <p:txBody>
          <a:bodyPr wrap="none">
            <a:spAutoFit/>
          </a:bodyPr>
          <a:lstStyle/>
          <a:p>
            <a:pPr algn="ctr" eaLnBrk="0" hangingPunct="0">
              <a:lnSpc>
                <a:spcPct val="90000"/>
              </a:lnSpc>
            </a:pPr>
            <a:r>
              <a:rPr lang="en-US" sz="1400"/>
              <a:t>Control</a:t>
            </a:r>
          </a:p>
        </p:txBody>
      </p:sp>
      <p:sp>
        <p:nvSpPr>
          <p:cNvPr id="32775" name="Text Box 7"/>
          <p:cNvSpPr txBox="1">
            <a:spLocks noChangeArrowheads="1"/>
          </p:cNvSpPr>
          <p:nvPr/>
        </p:nvSpPr>
        <p:spPr bwMode="auto">
          <a:xfrm>
            <a:off x="1365250" y="5467350"/>
            <a:ext cx="873125" cy="476250"/>
          </a:xfrm>
          <a:prstGeom prst="rect">
            <a:avLst/>
          </a:prstGeom>
          <a:noFill/>
          <a:ln w="9525">
            <a:noFill/>
            <a:miter lim="800000"/>
            <a:headEnd/>
            <a:tailEnd/>
          </a:ln>
          <a:effectLst/>
        </p:spPr>
        <p:txBody>
          <a:bodyPr wrap="none">
            <a:spAutoFit/>
          </a:bodyPr>
          <a:lstStyle/>
          <a:p>
            <a:pPr algn="ctr" eaLnBrk="0" hangingPunct="0">
              <a:lnSpc>
                <a:spcPct val="90000"/>
              </a:lnSpc>
            </a:pPr>
            <a:r>
              <a:rPr lang="en-US" sz="1400"/>
              <a:t>Tip</a:t>
            </a:r>
            <a:br>
              <a:rPr lang="en-US" sz="1400"/>
            </a:br>
            <a:r>
              <a:rPr lang="en-US" sz="1400"/>
              <a:t>removed</a:t>
            </a:r>
          </a:p>
        </p:txBody>
      </p:sp>
      <p:sp>
        <p:nvSpPr>
          <p:cNvPr id="32776" name="Text Box 8"/>
          <p:cNvSpPr txBox="1">
            <a:spLocks noChangeArrowheads="1"/>
          </p:cNvSpPr>
          <p:nvPr/>
        </p:nvSpPr>
        <p:spPr bwMode="auto">
          <a:xfrm>
            <a:off x="2473325" y="5467350"/>
            <a:ext cx="814388" cy="476250"/>
          </a:xfrm>
          <a:prstGeom prst="rect">
            <a:avLst/>
          </a:prstGeom>
          <a:noFill/>
          <a:ln w="9525">
            <a:noFill/>
            <a:miter lim="800000"/>
            <a:headEnd/>
            <a:tailEnd/>
          </a:ln>
          <a:effectLst/>
        </p:spPr>
        <p:txBody>
          <a:bodyPr wrap="none">
            <a:spAutoFit/>
          </a:bodyPr>
          <a:lstStyle/>
          <a:p>
            <a:pPr algn="ctr" eaLnBrk="0" hangingPunct="0">
              <a:lnSpc>
                <a:spcPct val="90000"/>
              </a:lnSpc>
            </a:pPr>
            <a:r>
              <a:rPr lang="en-US" sz="1400"/>
              <a:t>Opaque</a:t>
            </a:r>
            <a:br>
              <a:rPr lang="en-US" sz="1400"/>
            </a:br>
            <a:r>
              <a:rPr lang="en-US" sz="1400"/>
              <a:t>cap</a:t>
            </a:r>
          </a:p>
        </p:txBody>
      </p:sp>
      <p:sp>
        <p:nvSpPr>
          <p:cNvPr id="32777" name="Text Box 9"/>
          <p:cNvSpPr txBox="1">
            <a:spLocks noChangeArrowheads="1"/>
          </p:cNvSpPr>
          <p:nvPr/>
        </p:nvSpPr>
        <p:spPr bwMode="auto">
          <a:xfrm>
            <a:off x="3659188" y="5467350"/>
            <a:ext cx="608012" cy="476250"/>
          </a:xfrm>
          <a:prstGeom prst="rect">
            <a:avLst/>
          </a:prstGeom>
          <a:noFill/>
          <a:ln w="9525">
            <a:noFill/>
            <a:miter lim="800000"/>
            <a:headEnd/>
            <a:tailEnd/>
          </a:ln>
          <a:effectLst/>
        </p:spPr>
        <p:txBody>
          <a:bodyPr wrap="none">
            <a:spAutoFit/>
          </a:bodyPr>
          <a:lstStyle/>
          <a:p>
            <a:pPr algn="ctr" eaLnBrk="0" hangingPunct="0">
              <a:lnSpc>
                <a:spcPct val="90000"/>
              </a:lnSpc>
            </a:pPr>
            <a:r>
              <a:rPr lang="en-US" sz="1400"/>
              <a:t>Clear</a:t>
            </a:r>
            <a:br>
              <a:rPr lang="en-US" sz="1400"/>
            </a:br>
            <a:r>
              <a:rPr lang="en-US" sz="1400"/>
              <a:t>cap</a:t>
            </a:r>
          </a:p>
        </p:txBody>
      </p:sp>
      <p:sp>
        <p:nvSpPr>
          <p:cNvPr id="32778" name="Text Box 10"/>
          <p:cNvSpPr txBox="1">
            <a:spLocks noChangeArrowheads="1"/>
          </p:cNvSpPr>
          <p:nvPr/>
        </p:nvSpPr>
        <p:spPr bwMode="auto">
          <a:xfrm>
            <a:off x="4400550" y="5467350"/>
            <a:ext cx="1287463" cy="476250"/>
          </a:xfrm>
          <a:prstGeom prst="rect">
            <a:avLst/>
          </a:prstGeom>
          <a:noFill/>
          <a:ln w="9525">
            <a:noFill/>
            <a:miter lim="800000"/>
            <a:headEnd/>
            <a:tailEnd/>
          </a:ln>
          <a:effectLst/>
        </p:spPr>
        <p:txBody>
          <a:bodyPr wrap="none">
            <a:spAutoFit/>
          </a:bodyPr>
          <a:lstStyle/>
          <a:p>
            <a:pPr algn="ctr" eaLnBrk="0" hangingPunct="0">
              <a:lnSpc>
                <a:spcPct val="90000"/>
              </a:lnSpc>
            </a:pPr>
            <a:r>
              <a:rPr lang="en-US" sz="1400"/>
              <a:t>Opaque shied</a:t>
            </a:r>
            <a:br>
              <a:rPr lang="en-US" sz="1400"/>
            </a:br>
            <a:r>
              <a:rPr lang="en-US" sz="1400"/>
              <a:t>over base</a:t>
            </a:r>
          </a:p>
        </p:txBody>
      </p:sp>
      <p:sp>
        <p:nvSpPr>
          <p:cNvPr id="32779" name="Text Box 11"/>
          <p:cNvSpPr txBox="1">
            <a:spLocks noChangeArrowheads="1"/>
          </p:cNvSpPr>
          <p:nvPr/>
        </p:nvSpPr>
        <p:spPr bwMode="auto">
          <a:xfrm>
            <a:off x="7134225" y="2395538"/>
            <a:ext cx="1022350" cy="596900"/>
          </a:xfrm>
          <a:prstGeom prst="rect">
            <a:avLst/>
          </a:prstGeom>
          <a:noFill/>
          <a:ln w="9525">
            <a:noFill/>
            <a:miter lim="800000"/>
            <a:headEnd/>
            <a:tailEnd/>
          </a:ln>
          <a:effectLst/>
        </p:spPr>
        <p:txBody>
          <a:bodyPr wrap="none">
            <a:spAutoFit/>
          </a:bodyPr>
          <a:lstStyle/>
          <a:p>
            <a:pPr algn="ctr" eaLnBrk="0" hangingPunct="0"/>
            <a:r>
              <a:rPr lang="en-US" sz="1100"/>
              <a:t>High</a:t>
            </a:r>
            <a:br>
              <a:rPr lang="en-US" sz="1100"/>
            </a:br>
            <a:r>
              <a:rPr lang="en-US" sz="1100"/>
              <a:t>concentration</a:t>
            </a:r>
            <a:br>
              <a:rPr lang="en-US" sz="1100"/>
            </a:br>
            <a:r>
              <a:rPr lang="en-US" sz="1100"/>
              <a:t>of auxin</a:t>
            </a:r>
          </a:p>
        </p:txBody>
      </p:sp>
      <p:sp>
        <p:nvSpPr>
          <p:cNvPr id="32780" name="Text Box 12"/>
          <p:cNvSpPr txBox="1">
            <a:spLocks noChangeArrowheads="1"/>
          </p:cNvSpPr>
          <p:nvPr/>
        </p:nvSpPr>
        <p:spPr bwMode="auto">
          <a:xfrm>
            <a:off x="6145213" y="3608388"/>
            <a:ext cx="1022350" cy="596900"/>
          </a:xfrm>
          <a:prstGeom prst="rect">
            <a:avLst/>
          </a:prstGeom>
          <a:noFill/>
          <a:ln w="9525">
            <a:noFill/>
            <a:miter lim="800000"/>
            <a:headEnd/>
            <a:tailEnd/>
          </a:ln>
          <a:effectLst/>
        </p:spPr>
        <p:txBody>
          <a:bodyPr wrap="none">
            <a:spAutoFit/>
          </a:bodyPr>
          <a:lstStyle/>
          <a:p>
            <a:pPr algn="ctr" eaLnBrk="0" hangingPunct="0"/>
            <a:r>
              <a:rPr lang="en-US" sz="1100"/>
              <a:t>Low</a:t>
            </a:r>
            <a:br>
              <a:rPr lang="en-US" sz="1100"/>
            </a:br>
            <a:r>
              <a:rPr lang="en-US" sz="1100"/>
              <a:t>concentration</a:t>
            </a:r>
            <a:br>
              <a:rPr lang="en-US" sz="1100"/>
            </a:br>
            <a:r>
              <a:rPr lang="en-US" sz="1100"/>
              <a:t>of auxin</a:t>
            </a:r>
          </a:p>
        </p:txBody>
      </p:sp>
      <p:sp>
        <p:nvSpPr>
          <p:cNvPr id="32784" name="Text Box 16"/>
          <p:cNvSpPr txBox="1">
            <a:spLocks noChangeArrowheads="1"/>
          </p:cNvSpPr>
          <p:nvPr/>
        </p:nvSpPr>
        <p:spPr bwMode="auto">
          <a:xfrm>
            <a:off x="669925" y="5907088"/>
            <a:ext cx="7827963" cy="822325"/>
          </a:xfrm>
          <a:prstGeom prst="rect">
            <a:avLst/>
          </a:prstGeom>
          <a:noFill/>
          <a:ln w="9525">
            <a:noFill/>
            <a:miter lim="800000"/>
            <a:headEnd/>
            <a:tailEnd/>
          </a:ln>
          <a:effectLst/>
        </p:spPr>
        <p:txBody>
          <a:bodyPr wrap="none">
            <a:spAutoFit/>
          </a:bodyPr>
          <a:lstStyle/>
          <a:p>
            <a:r>
              <a:rPr lang="en-US" sz="2400"/>
              <a:t>Auxin production of the shaded side of plant causes it to </a:t>
            </a:r>
          </a:p>
          <a:p>
            <a:r>
              <a:rPr lang="en-US" sz="2400"/>
              <a:t>Bend towards the light.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0" y="274638"/>
            <a:ext cx="8229600" cy="1143000"/>
          </a:xfrm>
        </p:spPr>
        <p:txBody>
          <a:bodyPr/>
          <a:lstStyle/>
          <a:p>
            <a:r>
              <a:rPr lang="en-US"/>
              <a:t>Auxin and Gravitropism</a:t>
            </a:r>
          </a:p>
        </p:txBody>
      </p:sp>
      <p:pic>
        <p:nvPicPr>
          <p:cNvPr id="33797" name="Picture 5" descr="n_grvtro"/>
          <p:cNvPicPr>
            <a:picLocks noChangeAspect="1" noChangeArrowheads="1"/>
          </p:cNvPicPr>
          <p:nvPr/>
        </p:nvPicPr>
        <p:blipFill>
          <a:blip r:embed="rId2" cstate="print"/>
          <a:srcRect/>
          <a:stretch>
            <a:fillRect/>
          </a:stretch>
        </p:blipFill>
        <p:spPr bwMode="auto">
          <a:xfrm>
            <a:off x="5257800" y="1371600"/>
            <a:ext cx="3667125" cy="2325688"/>
          </a:xfrm>
          <a:prstGeom prst="rect">
            <a:avLst/>
          </a:prstGeom>
          <a:noFill/>
        </p:spPr>
      </p:pic>
      <p:pic>
        <p:nvPicPr>
          <p:cNvPr id="33799" name="Picture 7" descr="Gravitropism_pos"/>
          <p:cNvPicPr>
            <a:picLocks noChangeAspect="1" noChangeArrowheads="1"/>
          </p:cNvPicPr>
          <p:nvPr/>
        </p:nvPicPr>
        <p:blipFill>
          <a:blip r:embed="rId3" cstate="print"/>
          <a:srcRect/>
          <a:stretch>
            <a:fillRect/>
          </a:stretch>
        </p:blipFill>
        <p:spPr bwMode="auto">
          <a:xfrm>
            <a:off x="228600" y="1371600"/>
            <a:ext cx="3810000" cy="2266950"/>
          </a:xfrm>
          <a:prstGeom prst="rect">
            <a:avLst/>
          </a:prstGeom>
          <a:noFill/>
        </p:spPr>
      </p:pic>
      <p:sp>
        <p:nvSpPr>
          <p:cNvPr id="33800" name="Text Box 8"/>
          <p:cNvSpPr txBox="1">
            <a:spLocks noChangeArrowheads="1"/>
          </p:cNvSpPr>
          <p:nvPr/>
        </p:nvSpPr>
        <p:spPr bwMode="auto">
          <a:xfrm>
            <a:off x="212725" y="4383088"/>
            <a:ext cx="8064500" cy="822325"/>
          </a:xfrm>
          <a:prstGeom prst="rect">
            <a:avLst/>
          </a:prstGeom>
          <a:noFill/>
          <a:ln w="9525">
            <a:noFill/>
            <a:miter lim="800000"/>
            <a:headEnd/>
            <a:tailEnd/>
          </a:ln>
          <a:effectLst/>
        </p:spPr>
        <p:txBody>
          <a:bodyPr wrap="none">
            <a:spAutoFit/>
          </a:bodyPr>
          <a:lstStyle/>
          <a:p>
            <a:r>
              <a:rPr lang="en-US" sz="2400"/>
              <a:t>Auxin causes stems to grow up and roots to grow down in </a:t>
            </a:r>
          </a:p>
          <a:p>
            <a:r>
              <a:rPr lang="en-US" sz="2400"/>
              <a:t>Response to gravity.</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0" name="Picture 4" descr="bio_ch25_4327"/>
          <p:cNvPicPr>
            <a:picLocks noChangeAspect="1" noChangeArrowheads="1"/>
          </p:cNvPicPr>
          <p:nvPr/>
        </p:nvPicPr>
        <p:blipFill>
          <a:blip r:embed="rId2" cstate="print"/>
          <a:srcRect/>
          <a:stretch>
            <a:fillRect/>
          </a:stretch>
        </p:blipFill>
        <p:spPr bwMode="auto">
          <a:xfrm>
            <a:off x="2830513" y="1309688"/>
            <a:ext cx="3482975" cy="4559300"/>
          </a:xfrm>
          <a:prstGeom prst="rect">
            <a:avLst/>
          </a:prstGeom>
          <a:noFill/>
        </p:spPr>
      </p:pic>
      <p:sp>
        <p:nvSpPr>
          <p:cNvPr id="34822" name="Text Box 6"/>
          <p:cNvSpPr txBox="1">
            <a:spLocks noChangeArrowheads="1"/>
          </p:cNvSpPr>
          <p:nvPr/>
        </p:nvSpPr>
        <p:spPr bwMode="auto">
          <a:xfrm>
            <a:off x="2617788" y="1182688"/>
            <a:ext cx="1446212" cy="304800"/>
          </a:xfrm>
          <a:prstGeom prst="rect">
            <a:avLst/>
          </a:prstGeom>
          <a:noFill/>
          <a:ln w="9525">
            <a:noFill/>
            <a:miter lim="800000"/>
            <a:headEnd/>
            <a:tailEnd/>
          </a:ln>
          <a:effectLst/>
        </p:spPr>
        <p:txBody>
          <a:bodyPr wrap="none">
            <a:spAutoFit/>
          </a:bodyPr>
          <a:lstStyle/>
          <a:p>
            <a:pPr algn="r" eaLnBrk="0" hangingPunct="0"/>
            <a:r>
              <a:rPr lang="en-US" sz="1400"/>
              <a:t>Apical meristem</a:t>
            </a:r>
          </a:p>
        </p:txBody>
      </p:sp>
      <p:sp>
        <p:nvSpPr>
          <p:cNvPr id="34823" name="Text Box 7"/>
          <p:cNvSpPr txBox="1">
            <a:spLocks noChangeArrowheads="1"/>
          </p:cNvSpPr>
          <p:nvPr/>
        </p:nvSpPr>
        <p:spPr bwMode="auto">
          <a:xfrm>
            <a:off x="2322513" y="1581150"/>
            <a:ext cx="1158875" cy="304800"/>
          </a:xfrm>
          <a:prstGeom prst="rect">
            <a:avLst/>
          </a:prstGeom>
          <a:noFill/>
          <a:ln w="9525">
            <a:noFill/>
            <a:miter lim="800000"/>
            <a:headEnd/>
            <a:tailEnd/>
          </a:ln>
          <a:effectLst/>
        </p:spPr>
        <p:txBody>
          <a:bodyPr wrap="none">
            <a:spAutoFit/>
          </a:bodyPr>
          <a:lstStyle/>
          <a:p>
            <a:pPr algn="r" eaLnBrk="0" hangingPunct="0"/>
            <a:r>
              <a:rPr lang="en-US" sz="1400"/>
              <a:t>Lateral buds</a:t>
            </a:r>
          </a:p>
        </p:txBody>
      </p:sp>
      <p:sp>
        <p:nvSpPr>
          <p:cNvPr id="34824" name="Text Box 8"/>
          <p:cNvSpPr txBox="1">
            <a:spLocks noChangeArrowheads="1"/>
          </p:cNvSpPr>
          <p:nvPr/>
        </p:nvSpPr>
        <p:spPr bwMode="auto">
          <a:xfrm>
            <a:off x="1358900" y="3686175"/>
            <a:ext cx="2184400" cy="304800"/>
          </a:xfrm>
          <a:prstGeom prst="rect">
            <a:avLst/>
          </a:prstGeom>
          <a:noFill/>
          <a:ln w="9525">
            <a:noFill/>
            <a:miter lim="800000"/>
            <a:headEnd/>
            <a:tailEnd/>
          </a:ln>
          <a:effectLst/>
        </p:spPr>
        <p:txBody>
          <a:bodyPr wrap="none">
            <a:spAutoFit/>
          </a:bodyPr>
          <a:lstStyle/>
          <a:p>
            <a:pPr algn="r" eaLnBrk="0" hangingPunct="0"/>
            <a:r>
              <a:rPr lang="en-US" sz="1400"/>
              <a:t>Apical meristem removed</a:t>
            </a:r>
          </a:p>
        </p:txBody>
      </p:sp>
      <p:sp>
        <p:nvSpPr>
          <p:cNvPr id="34825" name="Text Box 9"/>
          <p:cNvSpPr txBox="1">
            <a:spLocks noChangeArrowheads="1"/>
          </p:cNvSpPr>
          <p:nvPr/>
        </p:nvSpPr>
        <p:spPr bwMode="auto">
          <a:xfrm>
            <a:off x="4949825" y="2655888"/>
            <a:ext cx="3503613" cy="517525"/>
          </a:xfrm>
          <a:prstGeom prst="rect">
            <a:avLst/>
          </a:prstGeom>
          <a:noFill/>
          <a:ln w="9525">
            <a:noFill/>
            <a:miter lim="800000"/>
            <a:headEnd/>
            <a:tailEnd/>
          </a:ln>
          <a:effectLst/>
        </p:spPr>
        <p:txBody>
          <a:bodyPr wrap="none">
            <a:spAutoFit/>
          </a:bodyPr>
          <a:lstStyle/>
          <a:p>
            <a:pPr eaLnBrk="0" hangingPunct="0">
              <a:tabLst>
                <a:tab pos="225425" algn="l"/>
              </a:tabLst>
            </a:pPr>
            <a:r>
              <a:rPr lang="en-US" sz="1400"/>
              <a:t>	Auxins produced in the apical meristem</a:t>
            </a:r>
            <a:br>
              <a:rPr lang="en-US" sz="1400"/>
            </a:br>
            <a:r>
              <a:rPr lang="en-US" sz="1400"/>
              <a:t>inhibit the growth of lateral buds.</a:t>
            </a:r>
          </a:p>
        </p:txBody>
      </p:sp>
      <p:sp>
        <p:nvSpPr>
          <p:cNvPr id="34826" name="Text Box 10"/>
          <p:cNvSpPr txBox="1">
            <a:spLocks noChangeArrowheads="1"/>
          </p:cNvSpPr>
          <p:nvPr/>
        </p:nvSpPr>
        <p:spPr bwMode="auto">
          <a:xfrm>
            <a:off x="4949825" y="5140325"/>
            <a:ext cx="3297238" cy="730250"/>
          </a:xfrm>
          <a:prstGeom prst="rect">
            <a:avLst/>
          </a:prstGeom>
          <a:noFill/>
          <a:ln w="9525">
            <a:noFill/>
            <a:miter lim="800000"/>
            <a:headEnd/>
            <a:tailEnd/>
          </a:ln>
          <a:effectLst/>
        </p:spPr>
        <p:txBody>
          <a:bodyPr wrap="none">
            <a:spAutoFit/>
          </a:bodyPr>
          <a:lstStyle/>
          <a:p>
            <a:pPr eaLnBrk="0" hangingPunct="0">
              <a:tabLst>
                <a:tab pos="225425" algn="l"/>
              </a:tabLst>
            </a:pPr>
            <a:r>
              <a:rPr lang="en-US" sz="1400"/>
              <a:t>	Without the inhibiting effect of auxins</a:t>
            </a:r>
            <a:br>
              <a:rPr lang="en-US" sz="1400"/>
            </a:br>
            <a:r>
              <a:rPr lang="en-US" sz="1400"/>
              <a:t>from the apicial meristem, lateral buds</a:t>
            </a:r>
            <a:br>
              <a:rPr lang="en-US" sz="1400"/>
            </a:br>
            <a:r>
              <a:rPr lang="en-US" sz="1400"/>
              <a:t>produce many branches.</a:t>
            </a:r>
          </a:p>
        </p:txBody>
      </p:sp>
      <p:sp>
        <p:nvSpPr>
          <p:cNvPr id="34827" name="Rectangle 11"/>
          <p:cNvSpPr>
            <a:spLocks noChangeArrowheads="1"/>
          </p:cNvSpPr>
          <p:nvPr/>
        </p:nvSpPr>
        <p:spPr bwMode="auto">
          <a:xfrm>
            <a:off x="533400" y="231775"/>
            <a:ext cx="7467600" cy="987425"/>
          </a:xfrm>
          <a:prstGeom prst="rect">
            <a:avLst/>
          </a:prstGeom>
          <a:noFill/>
          <a:ln w="9525">
            <a:noFill/>
            <a:miter lim="800000"/>
            <a:headEnd/>
            <a:tailEnd/>
          </a:ln>
          <a:effectLst/>
        </p:spPr>
        <p:txBody>
          <a:bodyPr anchor="ctr"/>
          <a:lstStyle/>
          <a:p>
            <a:pPr algn="ctr"/>
            <a:r>
              <a:rPr lang="en-US" sz="4400">
                <a:solidFill>
                  <a:schemeClr val="tx2"/>
                </a:solidFill>
              </a:rPr>
              <a:t>Auxin and Branching Apical Dominance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4825"/>
                                        </p:tgtEl>
                                        <p:attrNameLst>
                                          <p:attrName>style.visibility</p:attrName>
                                        </p:attrNameLst>
                                      </p:cBhvr>
                                      <p:to>
                                        <p:strVal val="visible"/>
                                      </p:to>
                                    </p:set>
                                    <p:animEffect transition="in" filter="dissolve">
                                      <p:cBhvr>
                                        <p:cTn id="7" dur="500"/>
                                        <p:tgtEl>
                                          <p:spTgt spid="3482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4826"/>
                                        </p:tgtEl>
                                        <p:attrNameLst>
                                          <p:attrName>style.visibility</p:attrName>
                                        </p:attrNameLst>
                                      </p:cBhvr>
                                      <p:to>
                                        <p:strVal val="visible"/>
                                      </p:to>
                                    </p:set>
                                    <p:animEffect transition="in" filter="dissolve">
                                      <p:cBhvr>
                                        <p:cTn id="12" dur="500"/>
                                        <p:tgtEl>
                                          <p:spTgt spid="348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5" grpId="0" autoUpdateAnimBg="0"/>
      <p:bldP spid="34826"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Auxin-like Weed Killers</a:t>
            </a:r>
          </a:p>
        </p:txBody>
      </p:sp>
      <p:sp>
        <p:nvSpPr>
          <p:cNvPr id="35843" name="Rectangle 3"/>
          <p:cNvSpPr>
            <a:spLocks noGrp="1" noChangeArrowheads="1"/>
          </p:cNvSpPr>
          <p:nvPr>
            <p:ph type="body" idx="1"/>
          </p:nvPr>
        </p:nvSpPr>
        <p:spPr/>
        <p:txBody>
          <a:bodyPr/>
          <a:lstStyle/>
          <a:p>
            <a:r>
              <a:rPr lang="en-US"/>
              <a:t>High concentrations of auxins inhibit plant growth.</a:t>
            </a:r>
          </a:p>
          <a:p>
            <a:r>
              <a:rPr lang="en-US"/>
              <a:t>Scientists have engineered herbicides like 2,4-D that mimic the hormone auxin and thus kill weeds.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t>Life Cycle of Plants</a:t>
            </a:r>
          </a:p>
        </p:txBody>
      </p:sp>
      <p:sp>
        <p:nvSpPr>
          <p:cNvPr id="4100" name="Rectangle 4"/>
          <p:cNvSpPr>
            <a:spLocks noGrp="1" noChangeArrowheads="1"/>
          </p:cNvSpPr>
          <p:nvPr>
            <p:ph type="body" sz="half" idx="1"/>
          </p:nvPr>
        </p:nvSpPr>
        <p:spPr/>
        <p:txBody>
          <a:bodyPr/>
          <a:lstStyle/>
          <a:p>
            <a:r>
              <a:rPr lang="en-US" sz="2800"/>
              <a:t>Plant life cycles have 2 alternating phases, a diploid (2n) and a haploid (n) phase, known as alternation of generations.</a:t>
            </a:r>
          </a:p>
        </p:txBody>
      </p:sp>
      <p:sp>
        <p:nvSpPr>
          <p:cNvPr id="4101" name="Rectangle 5"/>
          <p:cNvSpPr>
            <a:spLocks noGrp="1" noChangeArrowheads="1"/>
          </p:cNvSpPr>
          <p:nvPr>
            <p:ph sz="half" idx="2"/>
          </p:nvPr>
        </p:nvSpPr>
        <p:spPr/>
        <p:txBody>
          <a:bodyPr/>
          <a:lstStyle/>
          <a:p>
            <a:endParaRPr lang="en-US" sz="2800"/>
          </a:p>
        </p:txBody>
      </p:sp>
      <p:pic>
        <p:nvPicPr>
          <p:cNvPr id="4103" name="Picture 7" descr="bio_ch22_6138"/>
          <p:cNvPicPr>
            <a:picLocks noChangeAspect="1" noChangeArrowheads="1"/>
          </p:cNvPicPr>
          <p:nvPr/>
        </p:nvPicPr>
        <p:blipFill>
          <a:blip r:embed="rId2" cstate="print"/>
          <a:srcRect l="1674"/>
          <a:stretch>
            <a:fillRect/>
          </a:stretch>
        </p:blipFill>
        <p:spPr bwMode="auto">
          <a:xfrm>
            <a:off x="4876800" y="1219200"/>
            <a:ext cx="3917950" cy="4806950"/>
          </a:xfrm>
          <a:prstGeom prst="rect">
            <a:avLst/>
          </a:prstGeom>
          <a:noFill/>
        </p:spPr>
      </p:pic>
      <p:grpSp>
        <p:nvGrpSpPr>
          <p:cNvPr id="4104" name="Group 8"/>
          <p:cNvGrpSpPr>
            <a:grpSpLocks/>
          </p:cNvGrpSpPr>
          <p:nvPr/>
        </p:nvGrpSpPr>
        <p:grpSpPr bwMode="auto">
          <a:xfrm>
            <a:off x="4876800" y="1219200"/>
            <a:ext cx="1046163" cy="558800"/>
            <a:chOff x="1052" y="1506"/>
            <a:chExt cx="659" cy="352"/>
          </a:xfrm>
        </p:grpSpPr>
        <p:sp>
          <p:nvSpPr>
            <p:cNvPr id="4105" name="Rectangle 9"/>
            <p:cNvSpPr>
              <a:spLocks noChangeArrowheads="1"/>
            </p:cNvSpPr>
            <p:nvPr/>
          </p:nvSpPr>
          <p:spPr bwMode="auto">
            <a:xfrm>
              <a:off x="1052" y="1519"/>
              <a:ext cx="659" cy="334"/>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4106" name="Text Box 10"/>
            <p:cNvSpPr txBox="1">
              <a:spLocks noChangeArrowheads="1"/>
            </p:cNvSpPr>
            <p:nvPr/>
          </p:nvSpPr>
          <p:spPr bwMode="auto">
            <a:xfrm>
              <a:off x="1178" y="1506"/>
              <a:ext cx="495" cy="352"/>
            </a:xfrm>
            <a:prstGeom prst="rect">
              <a:avLst/>
            </a:prstGeom>
            <a:noFill/>
            <a:ln w="9525">
              <a:noFill/>
              <a:miter lim="800000"/>
              <a:headEnd/>
              <a:tailEnd/>
            </a:ln>
            <a:effectLst/>
          </p:spPr>
          <p:txBody>
            <a:bodyPr wrap="none">
              <a:spAutoFit/>
            </a:bodyPr>
            <a:lstStyle/>
            <a:p>
              <a:pPr eaLnBrk="0" hangingPunct="0">
                <a:lnSpc>
                  <a:spcPct val="110000"/>
                </a:lnSpc>
              </a:pPr>
              <a:r>
                <a:rPr lang="en-US" sz="1400"/>
                <a:t>Haploid</a:t>
              </a:r>
            </a:p>
            <a:p>
              <a:pPr eaLnBrk="0" hangingPunct="0">
                <a:lnSpc>
                  <a:spcPct val="110000"/>
                </a:lnSpc>
              </a:pPr>
              <a:r>
                <a:rPr lang="en-US" sz="1400"/>
                <a:t>Diploid</a:t>
              </a:r>
            </a:p>
          </p:txBody>
        </p:sp>
        <p:sp>
          <p:nvSpPr>
            <p:cNvPr id="4107" name="Rectangle 11"/>
            <p:cNvSpPr>
              <a:spLocks noChangeArrowheads="1"/>
            </p:cNvSpPr>
            <p:nvPr/>
          </p:nvSpPr>
          <p:spPr bwMode="auto">
            <a:xfrm>
              <a:off x="1094" y="1561"/>
              <a:ext cx="100" cy="100"/>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4108" name="Rectangle 12"/>
            <p:cNvSpPr>
              <a:spLocks noChangeArrowheads="1"/>
            </p:cNvSpPr>
            <p:nvPr/>
          </p:nvSpPr>
          <p:spPr bwMode="auto">
            <a:xfrm>
              <a:off x="1094" y="1705"/>
              <a:ext cx="100" cy="100"/>
            </a:xfrm>
            <a:prstGeom prst="rect">
              <a:avLst/>
            </a:prstGeom>
            <a:solidFill>
              <a:schemeClr val="tx1"/>
            </a:solidFill>
            <a:ln w="9525">
              <a:solidFill>
                <a:schemeClr val="tx1"/>
              </a:solidFill>
              <a:miter lim="800000"/>
              <a:headEnd/>
              <a:tailEnd/>
            </a:ln>
            <a:effectLst/>
          </p:spPr>
          <p:txBody>
            <a:bodyPr wrap="none" anchor="ctr"/>
            <a:lstStyle/>
            <a:p>
              <a:endParaRPr lang="en-US"/>
            </a:p>
          </p:txBody>
        </p:sp>
      </p:grpSp>
      <p:grpSp>
        <p:nvGrpSpPr>
          <p:cNvPr id="4109" name="Group 13"/>
          <p:cNvGrpSpPr>
            <a:grpSpLocks/>
          </p:cNvGrpSpPr>
          <p:nvPr/>
        </p:nvGrpSpPr>
        <p:grpSpPr bwMode="auto">
          <a:xfrm>
            <a:off x="7086600" y="1371600"/>
            <a:ext cx="925513" cy="371475"/>
            <a:chOff x="3065" y="1043"/>
            <a:chExt cx="583" cy="234"/>
          </a:xfrm>
        </p:grpSpPr>
        <p:sp>
          <p:nvSpPr>
            <p:cNvPr id="4110" name="Rectangle 14"/>
            <p:cNvSpPr>
              <a:spLocks noChangeArrowheads="1"/>
            </p:cNvSpPr>
            <p:nvPr/>
          </p:nvSpPr>
          <p:spPr bwMode="auto">
            <a:xfrm>
              <a:off x="3072" y="1043"/>
              <a:ext cx="559" cy="234"/>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4111" name="Text Box 15"/>
            <p:cNvSpPr txBox="1">
              <a:spLocks noChangeArrowheads="1"/>
            </p:cNvSpPr>
            <p:nvPr/>
          </p:nvSpPr>
          <p:spPr bwMode="auto">
            <a:xfrm>
              <a:off x="3065" y="1073"/>
              <a:ext cx="583" cy="192"/>
            </a:xfrm>
            <a:prstGeom prst="rect">
              <a:avLst/>
            </a:prstGeom>
            <a:noFill/>
            <a:ln w="9525">
              <a:noFill/>
              <a:miter lim="800000"/>
              <a:headEnd/>
              <a:tailEnd/>
            </a:ln>
            <a:effectLst/>
          </p:spPr>
          <p:txBody>
            <a:bodyPr wrap="none">
              <a:spAutoFit/>
            </a:bodyPr>
            <a:lstStyle/>
            <a:p>
              <a:pPr eaLnBrk="0" hangingPunct="0"/>
              <a:r>
                <a:rPr lang="en-US" sz="1400" b="1"/>
                <a:t>MEIOSIS</a:t>
              </a:r>
            </a:p>
          </p:txBody>
        </p:sp>
      </p:grpSp>
      <p:sp>
        <p:nvSpPr>
          <p:cNvPr id="4112" name="Text Box 16"/>
          <p:cNvSpPr txBox="1">
            <a:spLocks noChangeArrowheads="1"/>
          </p:cNvSpPr>
          <p:nvPr/>
        </p:nvSpPr>
        <p:spPr bwMode="auto">
          <a:xfrm>
            <a:off x="7086600" y="2362200"/>
            <a:ext cx="746125" cy="517525"/>
          </a:xfrm>
          <a:prstGeom prst="rect">
            <a:avLst/>
          </a:prstGeom>
          <a:noFill/>
          <a:ln w="9525">
            <a:noFill/>
            <a:miter lim="800000"/>
            <a:headEnd/>
            <a:tailEnd/>
          </a:ln>
          <a:effectLst/>
        </p:spPr>
        <p:txBody>
          <a:bodyPr wrap="none">
            <a:spAutoFit/>
          </a:bodyPr>
          <a:lstStyle/>
          <a:p>
            <a:pPr algn="ctr" eaLnBrk="0" hangingPunct="0"/>
            <a:r>
              <a:rPr lang="en-US" sz="1400"/>
              <a:t>Spores</a:t>
            </a:r>
            <a:br>
              <a:rPr lang="en-US" sz="1400"/>
            </a:br>
            <a:r>
              <a:rPr lang="en-US" sz="1400"/>
              <a:t>(N)</a:t>
            </a:r>
          </a:p>
        </p:txBody>
      </p:sp>
      <p:sp>
        <p:nvSpPr>
          <p:cNvPr id="4113" name="Text Box 17"/>
          <p:cNvSpPr txBox="1">
            <a:spLocks noChangeArrowheads="1"/>
          </p:cNvSpPr>
          <p:nvPr/>
        </p:nvSpPr>
        <p:spPr bwMode="auto">
          <a:xfrm>
            <a:off x="4343400" y="3429000"/>
            <a:ext cx="2044700" cy="273050"/>
          </a:xfrm>
          <a:prstGeom prst="rect">
            <a:avLst/>
          </a:prstGeom>
          <a:noFill/>
          <a:ln w="9525">
            <a:noFill/>
            <a:miter lim="800000"/>
            <a:headEnd/>
            <a:tailEnd/>
          </a:ln>
          <a:effectLst/>
        </p:spPr>
        <p:txBody>
          <a:bodyPr wrap="none">
            <a:spAutoFit/>
          </a:bodyPr>
          <a:lstStyle/>
          <a:p>
            <a:pPr algn="ctr" eaLnBrk="0" hangingPunct="0">
              <a:lnSpc>
                <a:spcPct val="85000"/>
              </a:lnSpc>
            </a:pPr>
            <a:r>
              <a:rPr lang="en-US" sz="1400" b="1"/>
              <a:t>Sporophyte Plant (2N)</a:t>
            </a:r>
          </a:p>
        </p:txBody>
      </p:sp>
      <p:sp>
        <p:nvSpPr>
          <p:cNvPr id="4114" name="Text Box 18"/>
          <p:cNvSpPr txBox="1">
            <a:spLocks noChangeArrowheads="1"/>
          </p:cNvSpPr>
          <p:nvPr/>
        </p:nvSpPr>
        <p:spPr bwMode="auto">
          <a:xfrm>
            <a:off x="6934200" y="3048000"/>
            <a:ext cx="1968500" cy="454025"/>
          </a:xfrm>
          <a:prstGeom prst="rect">
            <a:avLst/>
          </a:prstGeom>
          <a:noFill/>
          <a:ln w="9525">
            <a:noFill/>
            <a:miter lim="800000"/>
            <a:headEnd/>
            <a:tailEnd/>
          </a:ln>
          <a:effectLst/>
        </p:spPr>
        <p:txBody>
          <a:bodyPr>
            <a:spAutoFit/>
          </a:bodyPr>
          <a:lstStyle/>
          <a:p>
            <a:pPr algn="ctr" eaLnBrk="0" hangingPunct="0">
              <a:lnSpc>
                <a:spcPct val="85000"/>
              </a:lnSpc>
            </a:pPr>
            <a:r>
              <a:rPr lang="en-US" sz="1400" b="1"/>
              <a:t>Gametophyte Plant (N)</a:t>
            </a:r>
          </a:p>
        </p:txBody>
      </p:sp>
      <p:grpSp>
        <p:nvGrpSpPr>
          <p:cNvPr id="4115" name="Group 19"/>
          <p:cNvGrpSpPr>
            <a:grpSpLocks/>
          </p:cNvGrpSpPr>
          <p:nvPr/>
        </p:nvGrpSpPr>
        <p:grpSpPr bwMode="auto">
          <a:xfrm>
            <a:off x="5791200" y="5562600"/>
            <a:ext cx="1514475" cy="371475"/>
            <a:chOff x="1508" y="3852"/>
            <a:chExt cx="954" cy="234"/>
          </a:xfrm>
        </p:grpSpPr>
        <p:sp>
          <p:nvSpPr>
            <p:cNvPr id="4116" name="Rectangle 20"/>
            <p:cNvSpPr>
              <a:spLocks noChangeArrowheads="1"/>
            </p:cNvSpPr>
            <p:nvPr/>
          </p:nvSpPr>
          <p:spPr bwMode="auto">
            <a:xfrm>
              <a:off x="1530" y="3852"/>
              <a:ext cx="910" cy="234"/>
            </a:xfrm>
            <a:prstGeom prst="rect">
              <a:avLst/>
            </a:prstGeom>
            <a:solidFill>
              <a:schemeClr val="bg1"/>
            </a:solidFill>
            <a:ln w="9525">
              <a:solidFill>
                <a:schemeClr val="tx1"/>
              </a:solidFill>
              <a:miter lim="800000"/>
              <a:headEnd/>
              <a:tailEnd/>
            </a:ln>
            <a:effectLst/>
          </p:spPr>
          <p:txBody>
            <a:bodyPr wrap="none" anchor="ctr"/>
            <a:lstStyle/>
            <a:p>
              <a:endParaRPr lang="en-US"/>
            </a:p>
          </p:txBody>
        </p:sp>
        <p:sp>
          <p:nvSpPr>
            <p:cNvPr id="4117" name="Text Box 21"/>
            <p:cNvSpPr txBox="1">
              <a:spLocks noChangeArrowheads="1"/>
            </p:cNvSpPr>
            <p:nvPr/>
          </p:nvSpPr>
          <p:spPr bwMode="auto">
            <a:xfrm>
              <a:off x="1508" y="3882"/>
              <a:ext cx="954" cy="192"/>
            </a:xfrm>
            <a:prstGeom prst="rect">
              <a:avLst/>
            </a:prstGeom>
            <a:noFill/>
            <a:ln w="9525">
              <a:noFill/>
              <a:miter lim="800000"/>
              <a:headEnd/>
              <a:tailEnd/>
            </a:ln>
            <a:effectLst/>
          </p:spPr>
          <p:txBody>
            <a:bodyPr wrap="none">
              <a:spAutoFit/>
            </a:bodyPr>
            <a:lstStyle/>
            <a:p>
              <a:pPr algn="ctr" eaLnBrk="0" hangingPunct="0"/>
              <a:r>
                <a:rPr lang="en-US" sz="1400" b="1"/>
                <a:t>FERTILIZATION</a:t>
              </a:r>
            </a:p>
          </p:txBody>
        </p:sp>
      </p:grpSp>
      <p:sp>
        <p:nvSpPr>
          <p:cNvPr id="4118" name="Text Box 22"/>
          <p:cNvSpPr txBox="1">
            <a:spLocks noChangeArrowheads="1"/>
          </p:cNvSpPr>
          <p:nvPr/>
        </p:nvSpPr>
        <p:spPr bwMode="auto">
          <a:xfrm flipH="1">
            <a:off x="6019800" y="3657600"/>
            <a:ext cx="912813" cy="517525"/>
          </a:xfrm>
          <a:prstGeom prst="rect">
            <a:avLst/>
          </a:prstGeom>
          <a:noFill/>
          <a:ln w="9525">
            <a:noFill/>
            <a:miter lim="800000"/>
            <a:headEnd/>
            <a:tailEnd/>
          </a:ln>
          <a:effectLst/>
        </p:spPr>
        <p:txBody>
          <a:bodyPr>
            <a:spAutoFit/>
          </a:bodyPr>
          <a:lstStyle/>
          <a:p>
            <a:pPr algn="ctr" eaLnBrk="0" hangingPunct="0"/>
            <a:r>
              <a:rPr lang="en-US" sz="1400"/>
              <a:t>Sperm</a:t>
            </a:r>
            <a:br>
              <a:rPr lang="en-US" sz="1400"/>
            </a:br>
            <a:r>
              <a:rPr lang="en-US" sz="1400"/>
              <a:t>(N)</a:t>
            </a:r>
          </a:p>
        </p:txBody>
      </p:sp>
      <p:sp>
        <p:nvSpPr>
          <p:cNvPr id="4119" name="Text Box 23"/>
          <p:cNvSpPr txBox="1">
            <a:spLocks noChangeArrowheads="1"/>
          </p:cNvSpPr>
          <p:nvPr/>
        </p:nvSpPr>
        <p:spPr bwMode="auto">
          <a:xfrm>
            <a:off x="8382000" y="5486400"/>
            <a:ext cx="588963" cy="517525"/>
          </a:xfrm>
          <a:prstGeom prst="rect">
            <a:avLst/>
          </a:prstGeom>
          <a:noFill/>
          <a:ln w="9525">
            <a:noFill/>
            <a:miter lim="800000"/>
            <a:headEnd/>
            <a:tailEnd/>
          </a:ln>
          <a:effectLst/>
        </p:spPr>
        <p:txBody>
          <a:bodyPr wrap="none">
            <a:spAutoFit/>
          </a:bodyPr>
          <a:lstStyle/>
          <a:p>
            <a:pPr algn="ctr" eaLnBrk="0" hangingPunct="0"/>
            <a:r>
              <a:rPr lang="en-US" sz="1400"/>
              <a:t>Eggs</a:t>
            </a:r>
            <a:br>
              <a:rPr lang="en-US" sz="1400"/>
            </a:br>
            <a:r>
              <a:rPr lang="en-US" sz="1400"/>
              <a:t>(N)</a:t>
            </a:r>
          </a:p>
        </p:txBody>
      </p:sp>
      <p:sp>
        <p:nvSpPr>
          <p:cNvPr id="4121" name="Rectangle 25"/>
          <p:cNvSpPr>
            <a:spLocks noChangeArrowheads="1"/>
          </p:cNvSpPr>
          <p:nvPr/>
        </p:nvSpPr>
        <p:spPr bwMode="auto">
          <a:xfrm>
            <a:off x="2590800" y="231775"/>
            <a:ext cx="5105400" cy="396875"/>
          </a:xfrm>
          <a:prstGeom prst="rect">
            <a:avLst/>
          </a:prstGeom>
          <a:noFill/>
          <a:ln w="9525">
            <a:noFill/>
            <a:miter lim="800000"/>
            <a:headEnd/>
            <a:tailEnd/>
          </a:ln>
          <a:effectLst/>
        </p:spPr>
        <p:txBody>
          <a:bodyPr anchor="ctr"/>
          <a:lstStyle/>
          <a:p>
            <a:pPr algn="ctr"/>
            <a:endParaRPr lang="en-US" sz="4400">
              <a:solidFill>
                <a:schemeClr val="tx2"/>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t>Plant Reponses</a:t>
            </a:r>
          </a:p>
        </p:txBody>
      </p:sp>
      <p:sp>
        <p:nvSpPr>
          <p:cNvPr id="37891" name="Rectangle 3"/>
          <p:cNvSpPr>
            <a:spLocks noGrp="1" noChangeArrowheads="1"/>
          </p:cNvSpPr>
          <p:nvPr>
            <p:ph type="body" idx="1"/>
          </p:nvPr>
        </p:nvSpPr>
        <p:spPr/>
        <p:txBody>
          <a:bodyPr/>
          <a:lstStyle/>
          <a:p>
            <a:r>
              <a:rPr lang="en-US"/>
              <a:t>Phototropism: response to light</a:t>
            </a:r>
          </a:p>
          <a:p>
            <a:r>
              <a:rPr lang="en-US"/>
              <a:t>Gravitropism: response to gravity</a:t>
            </a:r>
          </a:p>
          <a:p>
            <a:r>
              <a:rPr lang="en-US"/>
              <a:t>Thigmotropism: response to touch</a:t>
            </a:r>
          </a:p>
          <a:p>
            <a:pPr>
              <a:buFontTx/>
              <a:buNone/>
            </a:pPr>
            <a:endParaRPr lang="en-US"/>
          </a:p>
        </p:txBody>
      </p:sp>
      <p:pic>
        <p:nvPicPr>
          <p:cNvPr id="37893" name="Picture 5" descr="pic1"/>
          <p:cNvPicPr>
            <a:picLocks noChangeAspect="1" noChangeArrowheads="1"/>
          </p:cNvPicPr>
          <p:nvPr/>
        </p:nvPicPr>
        <p:blipFill>
          <a:blip r:embed="rId2" cstate="print"/>
          <a:srcRect/>
          <a:stretch>
            <a:fillRect/>
          </a:stretch>
        </p:blipFill>
        <p:spPr bwMode="auto">
          <a:xfrm>
            <a:off x="6324600" y="3352800"/>
            <a:ext cx="2127250" cy="3076575"/>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0" y="274638"/>
            <a:ext cx="8229600" cy="1143000"/>
          </a:xfrm>
        </p:spPr>
        <p:txBody>
          <a:bodyPr/>
          <a:lstStyle/>
          <a:p>
            <a:r>
              <a:rPr lang="en-US"/>
              <a:t>Photoperiodism</a:t>
            </a:r>
          </a:p>
        </p:txBody>
      </p:sp>
      <p:pic>
        <p:nvPicPr>
          <p:cNvPr id="38917" name="Picture 5" descr="bio_ch25_6165"/>
          <p:cNvPicPr>
            <a:picLocks noChangeAspect="1" noChangeArrowheads="1"/>
          </p:cNvPicPr>
          <p:nvPr/>
        </p:nvPicPr>
        <p:blipFill>
          <a:blip r:embed="rId2" cstate="print"/>
          <a:srcRect/>
          <a:stretch>
            <a:fillRect/>
          </a:stretch>
        </p:blipFill>
        <p:spPr bwMode="auto">
          <a:xfrm>
            <a:off x="2855913" y="1193800"/>
            <a:ext cx="3432175" cy="4759325"/>
          </a:xfrm>
          <a:prstGeom prst="rect">
            <a:avLst/>
          </a:prstGeom>
          <a:noFill/>
        </p:spPr>
      </p:pic>
      <p:sp>
        <p:nvSpPr>
          <p:cNvPr id="38918" name="Text Box 6"/>
          <p:cNvSpPr txBox="1">
            <a:spLocks noChangeArrowheads="1"/>
          </p:cNvSpPr>
          <p:nvPr/>
        </p:nvSpPr>
        <p:spPr bwMode="auto">
          <a:xfrm>
            <a:off x="3214688" y="1463675"/>
            <a:ext cx="661987" cy="244475"/>
          </a:xfrm>
          <a:prstGeom prst="rect">
            <a:avLst/>
          </a:prstGeom>
          <a:noFill/>
          <a:ln w="9525">
            <a:noFill/>
            <a:miter lim="800000"/>
            <a:headEnd/>
            <a:tailEnd/>
          </a:ln>
          <a:effectLst/>
        </p:spPr>
        <p:txBody>
          <a:bodyPr wrap="none">
            <a:spAutoFit/>
          </a:bodyPr>
          <a:lstStyle/>
          <a:p>
            <a:pPr algn="ctr" eaLnBrk="0" hangingPunct="0"/>
            <a:r>
              <a:rPr lang="en-US" sz="1000"/>
              <a:t>Midnight</a:t>
            </a:r>
          </a:p>
        </p:txBody>
      </p:sp>
      <p:sp>
        <p:nvSpPr>
          <p:cNvPr id="38919" name="Text Box 7"/>
          <p:cNvSpPr txBox="1">
            <a:spLocks noChangeArrowheads="1"/>
          </p:cNvSpPr>
          <p:nvPr/>
        </p:nvSpPr>
        <p:spPr bwMode="auto">
          <a:xfrm>
            <a:off x="3135313" y="2505075"/>
            <a:ext cx="822325" cy="476250"/>
          </a:xfrm>
          <a:prstGeom prst="rect">
            <a:avLst/>
          </a:prstGeom>
          <a:noFill/>
          <a:ln w="9525">
            <a:noFill/>
            <a:miter lim="800000"/>
            <a:headEnd/>
            <a:tailEnd/>
          </a:ln>
          <a:effectLst/>
        </p:spPr>
        <p:txBody>
          <a:bodyPr wrap="none">
            <a:spAutoFit/>
          </a:bodyPr>
          <a:lstStyle/>
          <a:p>
            <a:pPr algn="ctr" eaLnBrk="0" hangingPunct="0">
              <a:lnSpc>
                <a:spcPct val="120000"/>
              </a:lnSpc>
            </a:pPr>
            <a:r>
              <a:rPr lang="en-US" sz="1000"/>
              <a:t>Noon</a:t>
            </a:r>
          </a:p>
          <a:p>
            <a:pPr algn="ctr" eaLnBrk="0" hangingPunct="0">
              <a:lnSpc>
                <a:spcPct val="120000"/>
              </a:lnSpc>
            </a:pPr>
            <a:r>
              <a:rPr lang="en-US" sz="1100" b="1"/>
              <a:t>Long Day</a:t>
            </a:r>
          </a:p>
        </p:txBody>
      </p:sp>
      <p:sp>
        <p:nvSpPr>
          <p:cNvPr id="38920" name="Text Box 8"/>
          <p:cNvSpPr txBox="1">
            <a:spLocks noChangeArrowheads="1"/>
          </p:cNvSpPr>
          <p:nvPr/>
        </p:nvSpPr>
        <p:spPr bwMode="auto">
          <a:xfrm>
            <a:off x="3216275" y="2998788"/>
            <a:ext cx="661988" cy="244475"/>
          </a:xfrm>
          <a:prstGeom prst="rect">
            <a:avLst/>
          </a:prstGeom>
          <a:noFill/>
          <a:ln w="9525">
            <a:noFill/>
            <a:miter lim="800000"/>
            <a:headEnd/>
            <a:tailEnd/>
          </a:ln>
          <a:effectLst/>
        </p:spPr>
        <p:txBody>
          <a:bodyPr wrap="none">
            <a:spAutoFit/>
          </a:bodyPr>
          <a:lstStyle/>
          <a:p>
            <a:pPr algn="ctr" eaLnBrk="0" hangingPunct="0"/>
            <a:r>
              <a:rPr lang="en-US" sz="1000"/>
              <a:t>Midnight</a:t>
            </a:r>
          </a:p>
        </p:txBody>
      </p:sp>
      <p:sp>
        <p:nvSpPr>
          <p:cNvPr id="38921" name="Text Box 9"/>
          <p:cNvSpPr txBox="1">
            <a:spLocks noChangeArrowheads="1"/>
          </p:cNvSpPr>
          <p:nvPr/>
        </p:nvSpPr>
        <p:spPr bwMode="auto">
          <a:xfrm>
            <a:off x="3124200" y="4002088"/>
            <a:ext cx="844550" cy="476250"/>
          </a:xfrm>
          <a:prstGeom prst="rect">
            <a:avLst/>
          </a:prstGeom>
          <a:noFill/>
          <a:ln w="9525">
            <a:noFill/>
            <a:miter lim="800000"/>
            <a:headEnd/>
            <a:tailEnd/>
          </a:ln>
          <a:effectLst/>
        </p:spPr>
        <p:txBody>
          <a:bodyPr wrap="none">
            <a:spAutoFit/>
          </a:bodyPr>
          <a:lstStyle/>
          <a:p>
            <a:pPr algn="ctr" eaLnBrk="0" hangingPunct="0">
              <a:lnSpc>
                <a:spcPct val="120000"/>
              </a:lnSpc>
            </a:pPr>
            <a:r>
              <a:rPr lang="en-US" sz="1000"/>
              <a:t>Noon</a:t>
            </a:r>
          </a:p>
          <a:p>
            <a:pPr algn="ctr" eaLnBrk="0" hangingPunct="0">
              <a:lnSpc>
                <a:spcPct val="120000"/>
              </a:lnSpc>
            </a:pPr>
            <a:r>
              <a:rPr lang="en-US" sz="1100" b="1"/>
              <a:t>Short Day</a:t>
            </a:r>
          </a:p>
        </p:txBody>
      </p:sp>
      <p:sp>
        <p:nvSpPr>
          <p:cNvPr id="38922" name="Text Box 10"/>
          <p:cNvSpPr txBox="1">
            <a:spLocks noChangeArrowheads="1"/>
          </p:cNvSpPr>
          <p:nvPr/>
        </p:nvSpPr>
        <p:spPr bwMode="auto">
          <a:xfrm>
            <a:off x="3216275" y="4483100"/>
            <a:ext cx="661988" cy="244475"/>
          </a:xfrm>
          <a:prstGeom prst="rect">
            <a:avLst/>
          </a:prstGeom>
          <a:noFill/>
          <a:ln w="9525">
            <a:noFill/>
            <a:miter lim="800000"/>
            <a:headEnd/>
            <a:tailEnd/>
          </a:ln>
          <a:effectLst/>
        </p:spPr>
        <p:txBody>
          <a:bodyPr wrap="none">
            <a:spAutoFit/>
          </a:bodyPr>
          <a:lstStyle/>
          <a:p>
            <a:pPr algn="ctr" eaLnBrk="0" hangingPunct="0"/>
            <a:r>
              <a:rPr lang="en-US" sz="1000"/>
              <a:t>Midnight</a:t>
            </a:r>
          </a:p>
        </p:txBody>
      </p:sp>
      <p:sp>
        <p:nvSpPr>
          <p:cNvPr id="38923" name="Text Box 11"/>
          <p:cNvSpPr txBox="1">
            <a:spLocks noChangeArrowheads="1"/>
          </p:cNvSpPr>
          <p:nvPr/>
        </p:nvSpPr>
        <p:spPr bwMode="auto">
          <a:xfrm>
            <a:off x="2890838" y="5486400"/>
            <a:ext cx="1316037" cy="476250"/>
          </a:xfrm>
          <a:prstGeom prst="rect">
            <a:avLst/>
          </a:prstGeom>
          <a:noFill/>
          <a:ln w="9525">
            <a:noFill/>
            <a:miter lim="800000"/>
            <a:headEnd/>
            <a:tailEnd/>
          </a:ln>
          <a:effectLst/>
        </p:spPr>
        <p:txBody>
          <a:bodyPr wrap="none">
            <a:spAutoFit/>
          </a:bodyPr>
          <a:lstStyle/>
          <a:p>
            <a:pPr algn="ctr" eaLnBrk="0" hangingPunct="0">
              <a:lnSpc>
                <a:spcPct val="120000"/>
              </a:lnSpc>
            </a:pPr>
            <a:r>
              <a:rPr lang="en-US" sz="1000"/>
              <a:t>Noon</a:t>
            </a:r>
          </a:p>
          <a:p>
            <a:pPr algn="ctr" eaLnBrk="0" hangingPunct="0">
              <a:lnSpc>
                <a:spcPct val="120000"/>
              </a:lnSpc>
            </a:pPr>
            <a:r>
              <a:rPr lang="en-US" sz="1100" b="1"/>
              <a:t>Interrupted Night</a:t>
            </a:r>
          </a:p>
        </p:txBody>
      </p:sp>
      <p:sp>
        <p:nvSpPr>
          <p:cNvPr id="38924" name="Text Box 12"/>
          <p:cNvSpPr txBox="1">
            <a:spLocks noChangeArrowheads="1"/>
          </p:cNvSpPr>
          <p:nvPr/>
        </p:nvSpPr>
        <p:spPr bwMode="auto">
          <a:xfrm>
            <a:off x="4037013" y="1225550"/>
            <a:ext cx="1135062" cy="222250"/>
          </a:xfrm>
          <a:prstGeom prst="rect">
            <a:avLst/>
          </a:prstGeom>
          <a:noFill/>
          <a:ln w="9525">
            <a:noFill/>
            <a:miter lim="800000"/>
            <a:headEnd/>
            <a:tailEnd/>
          </a:ln>
          <a:effectLst/>
        </p:spPr>
        <p:txBody>
          <a:bodyPr wrap="none">
            <a:spAutoFit/>
          </a:bodyPr>
          <a:lstStyle/>
          <a:p>
            <a:pPr algn="ctr" eaLnBrk="0" hangingPunct="0">
              <a:lnSpc>
                <a:spcPct val="85000"/>
              </a:lnSpc>
            </a:pPr>
            <a:r>
              <a:rPr lang="en-US" sz="1000" b="1"/>
              <a:t>Short-Day Plant</a:t>
            </a:r>
          </a:p>
        </p:txBody>
      </p:sp>
      <p:sp>
        <p:nvSpPr>
          <p:cNvPr id="38925" name="Text Box 13"/>
          <p:cNvSpPr txBox="1">
            <a:spLocks noChangeArrowheads="1"/>
          </p:cNvSpPr>
          <p:nvPr/>
        </p:nvSpPr>
        <p:spPr bwMode="auto">
          <a:xfrm>
            <a:off x="5151438" y="1225550"/>
            <a:ext cx="1114425" cy="222250"/>
          </a:xfrm>
          <a:prstGeom prst="rect">
            <a:avLst/>
          </a:prstGeom>
          <a:noFill/>
          <a:ln w="9525">
            <a:noFill/>
            <a:miter lim="800000"/>
            <a:headEnd/>
            <a:tailEnd/>
          </a:ln>
          <a:effectLst/>
        </p:spPr>
        <p:txBody>
          <a:bodyPr wrap="none">
            <a:spAutoFit/>
          </a:bodyPr>
          <a:lstStyle/>
          <a:p>
            <a:pPr algn="ctr" eaLnBrk="0" hangingPunct="0">
              <a:lnSpc>
                <a:spcPct val="85000"/>
              </a:lnSpc>
            </a:pPr>
            <a:r>
              <a:rPr lang="en-US" sz="1000" b="1"/>
              <a:t>Long-Day Plant</a:t>
            </a:r>
          </a:p>
        </p:txBody>
      </p:sp>
      <p:sp>
        <p:nvSpPr>
          <p:cNvPr id="38929" name="Text Box 17"/>
          <p:cNvSpPr txBox="1">
            <a:spLocks noChangeArrowheads="1"/>
          </p:cNvSpPr>
          <p:nvPr/>
        </p:nvSpPr>
        <p:spPr bwMode="auto">
          <a:xfrm>
            <a:off x="288925" y="1411288"/>
            <a:ext cx="2522538" cy="2647950"/>
          </a:xfrm>
          <a:prstGeom prst="rect">
            <a:avLst/>
          </a:prstGeom>
          <a:noFill/>
          <a:ln w="9525">
            <a:noFill/>
            <a:miter lim="800000"/>
            <a:headEnd/>
            <a:tailEnd/>
          </a:ln>
          <a:effectLst/>
        </p:spPr>
        <p:txBody>
          <a:bodyPr wrap="none">
            <a:spAutoFit/>
          </a:bodyPr>
          <a:lstStyle/>
          <a:p>
            <a:r>
              <a:rPr lang="en-US" sz="2400"/>
              <a:t>Photoperiodism:</a:t>
            </a:r>
          </a:p>
          <a:p>
            <a:r>
              <a:rPr lang="en-US" sz="2400"/>
              <a:t>Is reponsible for </a:t>
            </a:r>
          </a:p>
          <a:p>
            <a:r>
              <a:rPr lang="en-US" sz="2400"/>
              <a:t>The timing of</a:t>
            </a:r>
          </a:p>
          <a:p>
            <a:r>
              <a:rPr lang="en-US" sz="2400"/>
              <a:t>Seasonal</a:t>
            </a:r>
          </a:p>
          <a:p>
            <a:r>
              <a:rPr lang="en-US" sz="2400"/>
              <a:t>Activities such as</a:t>
            </a:r>
          </a:p>
          <a:p>
            <a:r>
              <a:rPr lang="en-US" sz="2400"/>
              <a:t>Flowering and </a:t>
            </a:r>
          </a:p>
          <a:p>
            <a:r>
              <a:rPr lang="en-US" sz="2400"/>
              <a:t>growth</a:t>
            </a:r>
          </a:p>
        </p:txBody>
      </p:sp>
      <p:sp>
        <p:nvSpPr>
          <p:cNvPr id="38930" name="Text Box 18"/>
          <p:cNvSpPr txBox="1">
            <a:spLocks noChangeArrowheads="1"/>
          </p:cNvSpPr>
          <p:nvPr/>
        </p:nvSpPr>
        <p:spPr bwMode="auto">
          <a:xfrm>
            <a:off x="6689725" y="1182688"/>
            <a:ext cx="2335213" cy="2282825"/>
          </a:xfrm>
          <a:prstGeom prst="rect">
            <a:avLst/>
          </a:prstGeom>
          <a:noFill/>
          <a:ln w="9525">
            <a:noFill/>
            <a:miter lim="800000"/>
            <a:headEnd/>
            <a:tailEnd/>
          </a:ln>
          <a:effectLst/>
        </p:spPr>
        <p:txBody>
          <a:bodyPr wrap="none">
            <a:spAutoFit/>
          </a:bodyPr>
          <a:lstStyle/>
          <a:p>
            <a:r>
              <a:rPr lang="en-US" sz="2400"/>
              <a:t>The response </a:t>
            </a:r>
          </a:p>
          <a:p>
            <a:r>
              <a:rPr lang="en-US" sz="2400"/>
              <a:t>To flowering </a:t>
            </a:r>
          </a:p>
          <a:p>
            <a:r>
              <a:rPr lang="en-US" sz="2400"/>
              <a:t>Is controlled by</a:t>
            </a:r>
          </a:p>
          <a:p>
            <a:r>
              <a:rPr lang="en-US" sz="2400"/>
              <a:t>The amount</a:t>
            </a:r>
          </a:p>
          <a:p>
            <a:r>
              <a:rPr lang="en-US" sz="2400"/>
              <a:t>Of darkness the</a:t>
            </a:r>
          </a:p>
          <a:p>
            <a:r>
              <a:rPr lang="en-US" sz="2400"/>
              <a:t>Plant receives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t>Winter Dormancy</a:t>
            </a:r>
          </a:p>
        </p:txBody>
      </p:sp>
      <p:sp>
        <p:nvSpPr>
          <p:cNvPr id="39939" name="Rectangle 3"/>
          <p:cNvSpPr>
            <a:spLocks noGrp="1" noChangeArrowheads="1"/>
          </p:cNvSpPr>
          <p:nvPr>
            <p:ph type="body" idx="1"/>
          </p:nvPr>
        </p:nvSpPr>
        <p:spPr/>
        <p:txBody>
          <a:bodyPr/>
          <a:lstStyle/>
          <a:p>
            <a:r>
              <a:rPr lang="en-US"/>
              <a:t>As cold weather approaches, deciduous plants turn off photosynthetic pathways, transport materials from leaves to roots, and seal off leaves from the rest of the plant.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a:t>Adaptations</a:t>
            </a:r>
          </a:p>
        </p:txBody>
      </p:sp>
      <p:sp>
        <p:nvSpPr>
          <p:cNvPr id="40963" name="Rectangle 3"/>
          <p:cNvSpPr>
            <a:spLocks noGrp="1" noChangeArrowheads="1"/>
          </p:cNvSpPr>
          <p:nvPr>
            <p:ph type="body" idx="1"/>
          </p:nvPr>
        </p:nvSpPr>
        <p:spPr/>
        <p:txBody>
          <a:bodyPr/>
          <a:lstStyle/>
          <a:p>
            <a:r>
              <a:rPr lang="en-US"/>
              <a:t>Chemical defenses: manufacture compounds that have a powerful effect on animals. Ex. Aspirin, tobacco</a:t>
            </a:r>
          </a:p>
          <a:p>
            <a:r>
              <a:rPr lang="en-US"/>
              <a:t>Epiphytes: Grow on trees to reach sunlight.</a:t>
            </a:r>
          </a:p>
          <a:p>
            <a:r>
              <a:rPr lang="en-US"/>
              <a:t>Succulents: reduces leaves, extensive roots, thick stems. (cacti)</a:t>
            </a:r>
          </a:p>
          <a:p>
            <a:r>
              <a:rPr lang="en-US"/>
              <a:t>Carnivorous Plants: digest insects.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What plants need to survive?</a:t>
            </a:r>
          </a:p>
        </p:txBody>
      </p:sp>
      <p:sp>
        <p:nvSpPr>
          <p:cNvPr id="7171" name="Rectangle 3"/>
          <p:cNvSpPr>
            <a:spLocks noGrp="1" noChangeArrowheads="1"/>
          </p:cNvSpPr>
          <p:nvPr>
            <p:ph type="body" idx="1"/>
          </p:nvPr>
        </p:nvSpPr>
        <p:spPr/>
        <p:txBody>
          <a:bodyPr/>
          <a:lstStyle/>
          <a:p>
            <a:r>
              <a:rPr lang="en-US"/>
              <a:t>Sunlight</a:t>
            </a:r>
          </a:p>
          <a:p>
            <a:r>
              <a:rPr lang="en-US"/>
              <a:t>Water and minerals</a:t>
            </a:r>
          </a:p>
          <a:p>
            <a:r>
              <a:rPr lang="en-US"/>
              <a:t>Gas exchange (stomata)</a:t>
            </a:r>
          </a:p>
          <a:p>
            <a:r>
              <a:rPr lang="en-US"/>
              <a:t>Transport of water and nutrients (xylem and phloem)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Groups of Bryophytes</a:t>
            </a:r>
          </a:p>
        </p:txBody>
      </p:sp>
      <p:sp>
        <p:nvSpPr>
          <p:cNvPr id="8195" name="Rectangle 3"/>
          <p:cNvSpPr>
            <a:spLocks noGrp="1" noChangeArrowheads="1"/>
          </p:cNvSpPr>
          <p:nvPr>
            <p:ph type="body" idx="1"/>
          </p:nvPr>
        </p:nvSpPr>
        <p:spPr/>
        <p:txBody>
          <a:bodyPr/>
          <a:lstStyle/>
          <a:p>
            <a:r>
              <a:rPr lang="en-US"/>
              <a:t>This group lacks vascular tissue therefore it uses diffusion and osmosis to obtain nutrients.</a:t>
            </a:r>
          </a:p>
          <a:p>
            <a:r>
              <a:rPr lang="en-US"/>
              <a:t>Mosses Which do not have true roots instead have rhizoids.</a:t>
            </a:r>
          </a:p>
          <a:p>
            <a:r>
              <a:rPr lang="en-US"/>
              <a:t>Liverworts</a:t>
            </a:r>
          </a:p>
          <a:p>
            <a:r>
              <a:rPr lang="en-US"/>
              <a:t>Hornworts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0" y="274638"/>
            <a:ext cx="8229600" cy="1143000"/>
          </a:xfrm>
        </p:spPr>
        <p:txBody>
          <a:bodyPr/>
          <a:lstStyle/>
          <a:p>
            <a:r>
              <a:rPr lang="en-US"/>
              <a:t>Seedless Vascular Plants</a:t>
            </a:r>
          </a:p>
        </p:txBody>
      </p:sp>
      <p:sp>
        <p:nvSpPr>
          <p:cNvPr id="9220" name="Rectangle 4"/>
          <p:cNvSpPr>
            <a:spLocks noChangeArrowheads="1"/>
          </p:cNvSpPr>
          <p:nvPr/>
        </p:nvSpPr>
        <p:spPr bwMode="auto">
          <a:xfrm>
            <a:off x="914400" y="2035175"/>
            <a:ext cx="7313613" cy="449263"/>
          </a:xfrm>
          <a:prstGeom prst="rect">
            <a:avLst/>
          </a:prstGeom>
          <a:solidFill>
            <a:srgbClr val="CCCC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r>
              <a:rPr lang="en-US" b="1"/>
              <a:t>Comparing Spore-Bearing Vascular Plants</a:t>
            </a:r>
          </a:p>
        </p:txBody>
      </p:sp>
      <p:sp>
        <p:nvSpPr>
          <p:cNvPr id="9221" name="Rectangle 5"/>
          <p:cNvSpPr>
            <a:spLocks noChangeArrowheads="1"/>
          </p:cNvSpPr>
          <p:nvPr/>
        </p:nvSpPr>
        <p:spPr bwMode="auto">
          <a:xfrm>
            <a:off x="915988" y="2484438"/>
            <a:ext cx="1828800" cy="2741612"/>
          </a:xfrm>
          <a:prstGeom prst="rect">
            <a:avLst/>
          </a:prstGeom>
          <a:solidFill>
            <a:schemeClr val="bg1"/>
          </a:solidFill>
          <a:ln w="9525">
            <a:solidFill>
              <a:schemeClr val="tx1"/>
            </a:solidFill>
            <a:miter lim="800000"/>
            <a:headEnd/>
            <a:tailEnd/>
          </a:ln>
          <a:effectLst>
            <a:outerShdw dist="35921" dir="2700000" algn="ctr" rotWithShape="0">
              <a:schemeClr val="bg2"/>
            </a:outerShdw>
          </a:effectLst>
        </p:spPr>
        <p:txBody>
          <a:bodyPr wrap="none"/>
          <a:lstStyle/>
          <a:p>
            <a:pPr eaLnBrk="0" hangingPunct="0">
              <a:lnSpc>
                <a:spcPct val="150000"/>
              </a:lnSpc>
              <a:spcBef>
                <a:spcPct val="50000"/>
              </a:spcBef>
            </a:pPr>
            <a:r>
              <a:rPr lang="en-US" sz="1600" b="1"/>
              <a:t>Characteristics</a:t>
            </a:r>
          </a:p>
          <a:p>
            <a:pPr eaLnBrk="0" hangingPunct="0">
              <a:spcBef>
                <a:spcPct val="50000"/>
              </a:spcBef>
            </a:pPr>
            <a:r>
              <a:rPr lang="en-US" sz="1600"/>
              <a:t>Water</a:t>
            </a:r>
            <a:br>
              <a:rPr lang="en-US" sz="1600"/>
            </a:br>
            <a:r>
              <a:rPr lang="en-US" sz="1600"/>
              <a:t>transportation</a:t>
            </a:r>
          </a:p>
          <a:p>
            <a:pPr eaLnBrk="0" hangingPunct="0">
              <a:spcBef>
                <a:spcPct val="50000"/>
              </a:spcBef>
            </a:pPr>
            <a:r>
              <a:rPr lang="en-US" sz="1600"/>
              <a:t>Structure</a:t>
            </a:r>
          </a:p>
        </p:txBody>
      </p:sp>
      <p:sp>
        <p:nvSpPr>
          <p:cNvPr id="9222" name="Rectangle 6"/>
          <p:cNvSpPr>
            <a:spLocks noChangeArrowheads="1"/>
          </p:cNvSpPr>
          <p:nvPr/>
        </p:nvSpPr>
        <p:spPr bwMode="auto">
          <a:xfrm>
            <a:off x="2741613" y="2484438"/>
            <a:ext cx="1828800" cy="2741612"/>
          </a:xfrm>
          <a:prstGeom prst="rect">
            <a:avLst/>
          </a:prstGeom>
          <a:solidFill>
            <a:schemeClr val="bg1"/>
          </a:solidFill>
          <a:ln w="9525">
            <a:solidFill>
              <a:schemeClr val="tx1"/>
            </a:solidFill>
            <a:miter lim="800000"/>
            <a:headEnd/>
            <a:tailEnd/>
          </a:ln>
          <a:effectLst>
            <a:outerShdw dist="35921" dir="2700000" algn="ctr" rotWithShape="0">
              <a:schemeClr val="bg2"/>
            </a:outerShdw>
          </a:effectLst>
        </p:spPr>
        <p:txBody>
          <a:bodyPr/>
          <a:lstStyle/>
          <a:p>
            <a:pPr eaLnBrk="0" hangingPunct="0">
              <a:lnSpc>
                <a:spcPct val="150000"/>
              </a:lnSpc>
              <a:spcBef>
                <a:spcPct val="50000"/>
              </a:spcBef>
            </a:pPr>
            <a:endParaRPr lang="en-US"/>
          </a:p>
        </p:txBody>
      </p:sp>
      <p:sp>
        <p:nvSpPr>
          <p:cNvPr id="9223" name="Rectangle 7"/>
          <p:cNvSpPr>
            <a:spLocks noChangeArrowheads="1"/>
          </p:cNvSpPr>
          <p:nvPr/>
        </p:nvSpPr>
        <p:spPr bwMode="auto">
          <a:xfrm>
            <a:off x="4567238" y="2484438"/>
            <a:ext cx="1828800" cy="2741612"/>
          </a:xfrm>
          <a:prstGeom prst="rect">
            <a:avLst/>
          </a:prstGeom>
          <a:solidFill>
            <a:schemeClr val="bg1"/>
          </a:solidFill>
          <a:ln w="9525">
            <a:solidFill>
              <a:schemeClr val="tx1"/>
            </a:solidFill>
            <a:miter lim="800000"/>
            <a:headEnd/>
            <a:tailEnd/>
          </a:ln>
          <a:effectLst>
            <a:outerShdw dist="35921" dir="2700000" algn="ctr" rotWithShape="0">
              <a:schemeClr val="bg2"/>
            </a:outerShdw>
          </a:effectLst>
        </p:spPr>
        <p:txBody>
          <a:bodyPr/>
          <a:lstStyle/>
          <a:p>
            <a:pPr eaLnBrk="0" hangingPunct="0">
              <a:lnSpc>
                <a:spcPct val="150000"/>
              </a:lnSpc>
              <a:spcBef>
                <a:spcPct val="50000"/>
              </a:spcBef>
            </a:pPr>
            <a:endParaRPr lang="en-US" sz="1600"/>
          </a:p>
        </p:txBody>
      </p:sp>
      <p:sp>
        <p:nvSpPr>
          <p:cNvPr id="9224" name="Rectangle 8"/>
          <p:cNvSpPr>
            <a:spLocks noChangeArrowheads="1"/>
          </p:cNvSpPr>
          <p:nvPr/>
        </p:nvSpPr>
        <p:spPr bwMode="auto">
          <a:xfrm>
            <a:off x="6397625" y="2484438"/>
            <a:ext cx="1828800" cy="2741612"/>
          </a:xfrm>
          <a:prstGeom prst="rect">
            <a:avLst/>
          </a:prstGeom>
          <a:solidFill>
            <a:schemeClr val="bg1"/>
          </a:solidFill>
          <a:ln w="9525">
            <a:solidFill>
              <a:schemeClr val="tx1"/>
            </a:solidFill>
            <a:miter lim="800000"/>
            <a:headEnd/>
            <a:tailEnd/>
          </a:ln>
          <a:effectLst>
            <a:outerShdw dist="35921" dir="2700000" algn="ctr" rotWithShape="0">
              <a:schemeClr val="bg2"/>
            </a:outerShdw>
          </a:effectLst>
        </p:spPr>
        <p:txBody>
          <a:bodyPr/>
          <a:lstStyle/>
          <a:p>
            <a:pPr eaLnBrk="0" hangingPunct="0">
              <a:lnSpc>
                <a:spcPct val="150000"/>
              </a:lnSpc>
              <a:spcBef>
                <a:spcPct val="50000"/>
              </a:spcBef>
            </a:pPr>
            <a:endParaRPr lang="en-US" sz="1600"/>
          </a:p>
        </p:txBody>
      </p:sp>
      <p:sp>
        <p:nvSpPr>
          <p:cNvPr id="9225" name="Line 9"/>
          <p:cNvSpPr>
            <a:spLocks noChangeShapeType="1"/>
          </p:cNvSpPr>
          <p:nvPr/>
        </p:nvSpPr>
        <p:spPr bwMode="auto">
          <a:xfrm>
            <a:off x="915988" y="2976563"/>
            <a:ext cx="7315200" cy="0"/>
          </a:xfrm>
          <a:prstGeom prst="line">
            <a:avLst/>
          </a:prstGeom>
          <a:noFill/>
          <a:ln w="9525">
            <a:solidFill>
              <a:schemeClr val="tx1"/>
            </a:solidFill>
            <a:round/>
            <a:headEnd/>
            <a:tailEnd/>
          </a:ln>
          <a:effectLst/>
        </p:spPr>
        <p:txBody>
          <a:bodyPr/>
          <a:lstStyle/>
          <a:p>
            <a:endParaRPr lang="en-US"/>
          </a:p>
        </p:txBody>
      </p:sp>
      <p:sp>
        <p:nvSpPr>
          <p:cNvPr id="9226" name="Line 10"/>
          <p:cNvSpPr>
            <a:spLocks noChangeShapeType="1"/>
          </p:cNvSpPr>
          <p:nvPr/>
        </p:nvSpPr>
        <p:spPr bwMode="auto">
          <a:xfrm>
            <a:off x="915988" y="3578225"/>
            <a:ext cx="7315200" cy="0"/>
          </a:xfrm>
          <a:prstGeom prst="line">
            <a:avLst/>
          </a:prstGeom>
          <a:noFill/>
          <a:ln w="9525">
            <a:solidFill>
              <a:schemeClr val="tx1"/>
            </a:solidFill>
            <a:round/>
            <a:headEnd/>
            <a:tailEnd/>
          </a:ln>
          <a:effectLst/>
        </p:spPr>
        <p:txBody>
          <a:bodyPr/>
          <a:lstStyle/>
          <a:p>
            <a:endParaRPr lang="en-US"/>
          </a:p>
        </p:txBody>
      </p:sp>
      <p:sp>
        <p:nvSpPr>
          <p:cNvPr id="9229" name="Text Box 13"/>
          <p:cNvSpPr txBox="1">
            <a:spLocks noChangeArrowheads="1"/>
          </p:cNvSpPr>
          <p:nvPr/>
        </p:nvSpPr>
        <p:spPr bwMode="auto">
          <a:xfrm>
            <a:off x="2760663" y="2498725"/>
            <a:ext cx="1800225" cy="2582863"/>
          </a:xfrm>
          <a:prstGeom prst="rect">
            <a:avLst/>
          </a:prstGeom>
          <a:noFill/>
          <a:ln w="9525">
            <a:noFill/>
            <a:miter lim="800000"/>
            <a:headEnd/>
            <a:tailEnd/>
          </a:ln>
          <a:effectLst/>
        </p:spPr>
        <p:txBody>
          <a:bodyPr>
            <a:spAutoFit/>
          </a:bodyPr>
          <a:lstStyle/>
          <a:p>
            <a:pPr eaLnBrk="0" hangingPunct="0">
              <a:lnSpc>
                <a:spcPct val="150000"/>
              </a:lnSpc>
              <a:spcBef>
                <a:spcPct val="50000"/>
              </a:spcBef>
            </a:pPr>
            <a:r>
              <a:rPr lang="en-US" sz="1600" b="1"/>
              <a:t>Club Mosses</a:t>
            </a:r>
          </a:p>
          <a:p>
            <a:pPr eaLnBrk="0" hangingPunct="0">
              <a:spcBef>
                <a:spcPct val="50000"/>
              </a:spcBef>
            </a:pPr>
            <a:r>
              <a:rPr lang="en-US" sz="1600"/>
              <a:t>By vascular</a:t>
            </a:r>
            <a:br>
              <a:rPr lang="en-US" sz="1600"/>
            </a:br>
            <a:r>
              <a:rPr lang="en-US" sz="1600"/>
              <a:t>tissue</a:t>
            </a:r>
          </a:p>
          <a:p>
            <a:pPr eaLnBrk="0" hangingPunct="0">
              <a:spcBef>
                <a:spcPct val="50000"/>
              </a:spcBef>
            </a:pPr>
            <a:r>
              <a:rPr lang="en-US" sz="1600"/>
              <a:t>Look like miniature pine trees; scalelike leaves</a:t>
            </a:r>
            <a:endParaRPr lang="en-US"/>
          </a:p>
          <a:p>
            <a:pPr algn="r" eaLnBrk="0" hangingPunct="0">
              <a:spcBef>
                <a:spcPct val="50000"/>
              </a:spcBef>
            </a:pPr>
            <a:endParaRPr lang="en-US" b="1"/>
          </a:p>
        </p:txBody>
      </p:sp>
      <p:sp>
        <p:nvSpPr>
          <p:cNvPr id="9230" name="Text Box 14"/>
          <p:cNvSpPr txBox="1">
            <a:spLocks noChangeArrowheads="1"/>
          </p:cNvSpPr>
          <p:nvPr/>
        </p:nvSpPr>
        <p:spPr bwMode="auto">
          <a:xfrm>
            <a:off x="4573588" y="2498725"/>
            <a:ext cx="1814512" cy="1681163"/>
          </a:xfrm>
          <a:prstGeom prst="rect">
            <a:avLst/>
          </a:prstGeom>
          <a:noFill/>
          <a:ln w="9525">
            <a:noFill/>
            <a:miter lim="800000"/>
            <a:headEnd/>
            <a:tailEnd/>
          </a:ln>
          <a:effectLst/>
        </p:spPr>
        <p:txBody>
          <a:bodyPr>
            <a:spAutoFit/>
          </a:bodyPr>
          <a:lstStyle/>
          <a:p>
            <a:pPr eaLnBrk="0" hangingPunct="0">
              <a:lnSpc>
                <a:spcPct val="150000"/>
              </a:lnSpc>
              <a:spcBef>
                <a:spcPct val="50000"/>
              </a:spcBef>
            </a:pPr>
            <a:r>
              <a:rPr lang="en-US" sz="1600" b="1"/>
              <a:t>Horsetails</a:t>
            </a:r>
          </a:p>
          <a:p>
            <a:pPr eaLnBrk="0" hangingPunct="0">
              <a:spcBef>
                <a:spcPct val="50000"/>
              </a:spcBef>
            </a:pPr>
            <a:r>
              <a:rPr lang="en-US" sz="1600"/>
              <a:t>By vascular</a:t>
            </a:r>
            <a:br>
              <a:rPr lang="en-US" sz="1600"/>
            </a:br>
            <a:r>
              <a:rPr lang="en-US" sz="1600"/>
              <a:t>tissue</a:t>
            </a:r>
          </a:p>
          <a:p>
            <a:pPr eaLnBrk="0" hangingPunct="0">
              <a:spcBef>
                <a:spcPct val="50000"/>
              </a:spcBef>
            </a:pPr>
            <a:r>
              <a:rPr lang="en-US" sz="1600"/>
              <a:t>True leaves, stems, and roots</a:t>
            </a:r>
          </a:p>
        </p:txBody>
      </p:sp>
      <p:sp>
        <p:nvSpPr>
          <p:cNvPr id="9231" name="Text Box 15"/>
          <p:cNvSpPr txBox="1">
            <a:spLocks noChangeArrowheads="1"/>
          </p:cNvSpPr>
          <p:nvPr/>
        </p:nvSpPr>
        <p:spPr bwMode="auto">
          <a:xfrm>
            <a:off x="6427788" y="2498725"/>
            <a:ext cx="1827212" cy="3071813"/>
          </a:xfrm>
          <a:prstGeom prst="rect">
            <a:avLst/>
          </a:prstGeom>
          <a:noFill/>
          <a:ln w="9525">
            <a:noFill/>
            <a:miter lim="800000"/>
            <a:headEnd/>
            <a:tailEnd/>
          </a:ln>
          <a:effectLst/>
        </p:spPr>
        <p:txBody>
          <a:bodyPr>
            <a:spAutoFit/>
          </a:bodyPr>
          <a:lstStyle/>
          <a:p>
            <a:pPr eaLnBrk="0" hangingPunct="0">
              <a:lnSpc>
                <a:spcPct val="150000"/>
              </a:lnSpc>
              <a:spcBef>
                <a:spcPct val="50000"/>
              </a:spcBef>
            </a:pPr>
            <a:r>
              <a:rPr lang="en-US" sz="1600" b="1"/>
              <a:t>Ferns</a:t>
            </a:r>
          </a:p>
          <a:p>
            <a:pPr eaLnBrk="0" hangingPunct="0">
              <a:spcBef>
                <a:spcPct val="50000"/>
              </a:spcBef>
            </a:pPr>
            <a:r>
              <a:rPr lang="en-US" sz="1600"/>
              <a:t>By vascular</a:t>
            </a:r>
            <a:br>
              <a:rPr lang="en-US" sz="1600"/>
            </a:br>
            <a:r>
              <a:rPr lang="en-US" sz="1600"/>
              <a:t>tissue</a:t>
            </a:r>
          </a:p>
          <a:p>
            <a:pPr eaLnBrk="0" hangingPunct="0">
              <a:spcBef>
                <a:spcPct val="50000"/>
              </a:spcBef>
            </a:pPr>
            <a:r>
              <a:rPr lang="en-US" sz="1600"/>
              <a:t>Creeping or underground rhizomes (stems); fronts (leaves); some have no roots or leaves</a:t>
            </a:r>
          </a:p>
          <a:p>
            <a:pPr algn="r" eaLnBrk="0" hangingPunct="0">
              <a:spcBef>
                <a:spcPct val="50000"/>
              </a:spcBef>
            </a:pPr>
            <a:endParaRPr lang="en-US"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229"/>
                                        </p:tgtEl>
                                        <p:attrNameLst>
                                          <p:attrName>style.visibility</p:attrName>
                                        </p:attrNameLst>
                                      </p:cBhvr>
                                      <p:to>
                                        <p:strVal val="visible"/>
                                      </p:to>
                                    </p:set>
                                    <p:animEffect transition="in" filter="dissolve">
                                      <p:cBhvr>
                                        <p:cTn id="7" dur="500"/>
                                        <p:tgtEl>
                                          <p:spTgt spid="922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230"/>
                                        </p:tgtEl>
                                        <p:attrNameLst>
                                          <p:attrName>style.visibility</p:attrName>
                                        </p:attrNameLst>
                                      </p:cBhvr>
                                      <p:to>
                                        <p:strVal val="visible"/>
                                      </p:to>
                                    </p:set>
                                    <p:animEffect transition="in" filter="dissolve">
                                      <p:cBhvr>
                                        <p:cTn id="12" dur="500"/>
                                        <p:tgtEl>
                                          <p:spTgt spid="923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231"/>
                                        </p:tgtEl>
                                        <p:attrNameLst>
                                          <p:attrName>style.visibility</p:attrName>
                                        </p:attrNameLst>
                                      </p:cBhvr>
                                      <p:to>
                                        <p:strVal val="visible"/>
                                      </p:to>
                                    </p:set>
                                    <p:animEffect transition="in" filter="dissolve">
                                      <p:cBhvr>
                                        <p:cTn id="17" dur="500"/>
                                        <p:tgtEl>
                                          <p:spTgt spid="9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9" grpId="0" autoUpdateAnimBg="0"/>
      <p:bldP spid="9230" grpId="0" autoUpdateAnimBg="0"/>
      <p:bldP spid="9231"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0" y="274638"/>
            <a:ext cx="8229600" cy="1143000"/>
          </a:xfrm>
        </p:spPr>
        <p:txBody>
          <a:bodyPr/>
          <a:lstStyle/>
          <a:p>
            <a:r>
              <a:rPr lang="en-US"/>
              <a:t>Seed Plants</a:t>
            </a:r>
          </a:p>
        </p:txBody>
      </p:sp>
      <p:sp>
        <p:nvSpPr>
          <p:cNvPr id="10244" name="Rectangle 4"/>
          <p:cNvSpPr>
            <a:spLocks noChangeArrowheads="1"/>
          </p:cNvSpPr>
          <p:nvPr/>
        </p:nvSpPr>
        <p:spPr bwMode="auto">
          <a:xfrm>
            <a:off x="914400" y="1558925"/>
            <a:ext cx="7313613" cy="449263"/>
          </a:xfrm>
          <a:prstGeom prst="rect">
            <a:avLst/>
          </a:prstGeom>
          <a:solidFill>
            <a:srgbClr val="CCCCFF"/>
          </a:solidFill>
          <a:ln w="9525">
            <a:solidFill>
              <a:schemeClr val="tx1"/>
            </a:solidFill>
            <a:miter lim="800000"/>
            <a:headEnd/>
            <a:tailEnd/>
          </a:ln>
          <a:effectLst>
            <a:outerShdw dist="35921" dir="2700000" algn="ctr" rotWithShape="0">
              <a:schemeClr val="bg2"/>
            </a:outerShdw>
          </a:effectLst>
        </p:spPr>
        <p:txBody>
          <a:bodyPr wrap="none" anchor="ctr"/>
          <a:lstStyle/>
          <a:p>
            <a:pPr algn="ctr" eaLnBrk="0" hangingPunct="0"/>
            <a:r>
              <a:rPr lang="en-US" b="1"/>
              <a:t>Comparing Features of Seed Plants</a:t>
            </a:r>
          </a:p>
        </p:txBody>
      </p:sp>
      <p:sp>
        <p:nvSpPr>
          <p:cNvPr id="10245" name="Rectangle 5"/>
          <p:cNvSpPr>
            <a:spLocks noChangeArrowheads="1"/>
          </p:cNvSpPr>
          <p:nvPr/>
        </p:nvSpPr>
        <p:spPr bwMode="auto">
          <a:xfrm>
            <a:off x="915988" y="2008188"/>
            <a:ext cx="1828800" cy="3616325"/>
          </a:xfrm>
          <a:prstGeom prst="rect">
            <a:avLst/>
          </a:prstGeom>
          <a:solidFill>
            <a:schemeClr val="bg1"/>
          </a:solidFill>
          <a:ln w="9525">
            <a:solidFill>
              <a:schemeClr val="tx1"/>
            </a:solidFill>
            <a:miter lim="800000"/>
            <a:headEnd/>
            <a:tailEnd/>
          </a:ln>
          <a:effectLst>
            <a:outerShdw dist="35921" dir="2700000" algn="ctr" rotWithShape="0">
              <a:schemeClr val="bg2"/>
            </a:outerShdw>
          </a:effectLst>
        </p:spPr>
        <p:txBody>
          <a:bodyPr wrap="none"/>
          <a:lstStyle/>
          <a:p>
            <a:pPr eaLnBrk="0" hangingPunct="0">
              <a:lnSpc>
                <a:spcPct val="150000"/>
              </a:lnSpc>
              <a:spcBef>
                <a:spcPct val="50000"/>
              </a:spcBef>
            </a:pPr>
            <a:r>
              <a:rPr lang="en-US" sz="1600" b="1"/>
              <a:t>Feature</a:t>
            </a:r>
          </a:p>
          <a:p>
            <a:pPr eaLnBrk="0" hangingPunct="0">
              <a:spcBef>
                <a:spcPct val="50000"/>
              </a:spcBef>
            </a:pPr>
            <a:r>
              <a:rPr lang="en-US" sz="1600"/>
              <a:t>Seeds</a:t>
            </a:r>
            <a:br>
              <a:rPr lang="en-US" sz="1600"/>
            </a:br>
            <a:endParaRPr lang="en-US" sz="1600"/>
          </a:p>
          <a:p>
            <a:pPr eaLnBrk="0" hangingPunct="0">
              <a:spcBef>
                <a:spcPct val="50000"/>
              </a:spcBef>
            </a:pPr>
            <a:r>
              <a:rPr lang="en-US" sz="1600"/>
              <a:t>Reproduction</a:t>
            </a:r>
            <a:br>
              <a:rPr lang="en-US" sz="1600"/>
            </a:br>
            <a:r>
              <a:rPr lang="en-US" sz="1600"/>
              <a:t/>
            </a:r>
            <a:br>
              <a:rPr lang="en-US" sz="1600"/>
            </a:br>
            <a:r>
              <a:rPr lang="en-US" sz="1600"/>
              <a:t/>
            </a:r>
            <a:br>
              <a:rPr lang="en-US" sz="1600"/>
            </a:br>
            <a:r>
              <a:rPr lang="en-US" sz="1600"/>
              <a:t/>
            </a:r>
            <a:br>
              <a:rPr lang="en-US" sz="1600"/>
            </a:br>
            <a:endParaRPr lang="en-US" sz="1600"/>
          </a:p>
          <a:p>
            <a:pPr eaLnBrk="0" hangingPunct="0">
              <a:spcBef>
                <a:spcPct val="50000"/>
              </a:spcBef>
            </a:pPr>
            <a:r>
              <a:rPr lang="en-US" sz="1600"/>
              <a:t>Examples</a:t>
            </a:r>
          </a:p>
        </p:txBody>
      </p:sp>
      <p:sp>
        <p:nvSpPr>
          <p:cNvPr id="10246" name="Rectangle 6"/>
          <p:cNvSpPr>
            <a:spLocks noChangeArrowheads="1"/>
          </p:cNvSpPr>
          <p:nvPr/>
        </p:nvSpPr>
        <p:spPr bwMode="auto">
          <a:xfrm>
            <a:off x="2741613" y="2008188"/>
            <a:ext cx="2741612" cy="3616325"/>
          </a:xfrm>
          <a:prstGeom prst="rect">
            <a:avLst/>
          </a:prstGeom>
          <a:solidFill>
            <a:schemeClr val="bg1"/>
          </a:solidFill>
          <a:ln w="9525">
            <a:solidFill>
              <a:schemeClr val="tx1"/>
            </a:solidFill>
            <a:miter lim="800000"/>
            <a:headEnd/>
            <a:tailEnd/>
          </a:ln>
          <a:effectLst>
            <a:outerShdw dist="35921" dir="2700000" algn="ctr" rotWithShape="0">
              <a:schemeClr val="bg2"/>
            </a:outerShdw>
          </a:effectLst>
        </p:spPr>
        <p:txBody>
          <a:bodyPr/>
          <a:lstStyle/>
          <a:p>
            <a:pPr eaLnBrk="0" hangingPunct="0">
              <a:lnSpc>
                <a:spcPct val="150000"/>
              </a:lnSpc>
              <a:spcBef>
                <a:spcPct val="50000"/>
              </a:spcBef>
            </a:pPr>
            <a:endParaRPr lang="en-US"/>
          </a:p>
        </p:txBody>
      </p:sp>
      <p:sp>
        <p:nvSpPr>
          <p:cNvPr id="10247" name="Rectangle 7"/>
          <p:cNvSpPr>
            <a:spLocks noChangeArrowheads="1"/>
          </p:cNvSpPr>
          <p:nvPr/>
        </p:nvSpPr>
        <p:spPr bwMode="auto">
          <a:xfrm>
            <a:off x="5483225" y="2008188"/>
            <a:ext cx="2741613" cy="3616325"/>
          </a:xfrm>
          <a:prstGeom prst="rect">
            <a:avLst/>
          </a:prstGeom>
          <a:solidFill>
            <a:schemeClr val="bg1"/>
          </a:solidFill>
          <a:ln w="9525">
            <a:solidFill>
              <a:schemeClr val="tx1"/>
            </a:solidFill>
            <a:miter lim="800000"/>
            <a:headEnd/>
            <a:tailEnd/>
          </a:ln>
          <a:effectLst>
            <a:outerShdw dist="35921" dir="2700000" algn="ctr" rotWithShape="0">
              <a:schemeClr val="bg2"/>
            </a:outerShdw>
          </a:effectLst>
        </p:spPr>
        <p:txBody>
          <a:bodyPr/>
          <a:lstStyle/>
          <a:p>
            <a:pPr eaLnBrk="0" hangingPunct="0">
              <a:lnSpc>
                <a:spcPct val="150000"/>
              </a:lnSpc>
              <a:spcBef>
                <a:spcPct val="50000"/>
              </a:spcBef>
            </a:pPr>
            <a:endParaRPr lang="en-US" sz="1600"/>
          </a:p>
        </p:txBody>
      </p:sp>
      <p:sp>
        <p:nvSpPr>
          <p:cNvPr id="10248" name="Line 8"/>
          <p:cNvSpPr>
            <a:spLocks noChangeShapeType="1"/>
          </p:cNvSpPr>
          <p:nvPr/>
        </p:nvSpPr>
        <p:spPr bwMode="auto">
          <a:xfrm>
            <a:off x="915988" y="2500313"/>
            <a:ext cx="7315200" cy="1587"/>
          </a:xfrm>
          <a:prstGeom prst="line">
            <a:avLst/>
          </a:prstGeom>
          <a:noFill/>
          <a:ln w="9525">
            <a:solidFill>
              <a:schemeClr val="tx1"/>
            </a:solidFill>
            <a:round/>
            <a:headEnd/>
            <a:tailEnd/>
          </a:ln>
          <a:effectLst/>
        </p:spPr>
        <p:txBody>
          <a:bodyPr/>
          <a:lstStyle/>
          <a:p>
            <a:endParaRPr lang="en-US"/>
          </a:p>
        </p:txBody>
      </p:sp>
      <p:sp>
        <p:nvSpPr>
          <p:cNvPr id="10249" name="Line 9"/>
          <p:cNvSpPr>
            <a:spLocks noChangeShapeType="1"/>
          </p:cNvSpPr>
          <p:nvPr/>
        </p:nvSpPr>
        <p:spPr bwMode="auto">
          <a:xfrm>
            <a:off x="915988" y="3101975"/>
            <a:ext cx="7315200" cy="1588"/>
          </a:xfrm>
          <a:prstGeom prst="line">
            <a:avLst/>
          </a:prstGeom>
          <a:noFill/>
          <a:ln w="9525">
            <a:solidFill>
              <a:schemeClr val="tx1"/>
            </a:solidFill>
            <a:round/>
            <a:headEnd/>
            <a:tailEnd/>
          </a:ln>
          <a:effectLst/>
        </p:spPr>
        <p:txBody>
          <a:bodyPr/>
          <a:lstStyle/>
          <a:p>
            <a:endParaRPr lang="en-US"/>
          </a:p>
        </p:txBody>
      </p:sp>
      <p:sp>
        <p:nvSpPr>
          <p:cNvPr id="10250" name="Line 10"/>
          <p:cNvSpPr>
            <a:spLocks noChangeShapeType="1"/>
          </p:cNvSpPr>
          <p:nvPr/>
        </p:nvSpPr>
        <p:spPr bwMode="auto">
          <a:xfrm>
            <a:off x="915988" y="4473575"/>
            <a:ext cx="7315200" cy="1588"/>
          </a:xfrm>
          <a:prstGeom prst="line">
            <a:avLst/>
          </a:prstGeom>
          <a:noFill/>
          <a:ln w="9525">
            <a:solidFill>
              <a:schemeClr val="tx1"/>
            </a:solidFill>
            <a:round/>
            <a:headEnd/>
            <a:tailEnd/>
          </a:ln>
          <a:effectLst/>
        </p:spPr>
        <p:txBody>
          <a:bodyPr/>
          <a:lstStyle/>
          <a:p>
            <a:endParaRPr lang="en-US"/>
          </a:p>
        </p:txBody>
      </p:sp>
      <p:sp>
        <p:nvSpPr>
          <p:cNvPr id="10253" name="Text Box 13"/>
          <p:cNvSpPr txBox="1">
            <a:spLocks noChangeArrowheads="1"/>
          </p:cNvSpPr>
          <p:nvPr/>
        </p:nvSpPr>
        <p:spPr bwMode="auto">
          <a:xfrm>
            <a:off x="2760663" y="2008188"/>
            <a:ext cx="2720975" cy="871537"/>
          </a:xfrm>
          <a:prstGeom prst="rect">
            <a:avLst/>
          </a:prstGeom>
          <a:noFill/>
          <a:ln w="9525">
            <a:noFill/>
            <a:miter lim="800000"/>
            <a:headEnd/>
            <a:tailEnd/>
          </a:ln>
          <a:effectLst/>
        </p:spPr>
        <p:txBody>
          <a:bodyPr>
            <a:spAutoFit/>
          </a:bodyPr>
          <a:lstStyle/>
          <a:p>
            <a:pPr eaLnBrk="0" hangingPunct="0">
              <a:lnSpc>
                <a:spcPct val="150000"/>
              </a:lnSpc>
              <a:spcBef>
                <a:spcPct val="50000"/>
              </a:spcBef>
            </a:pPr>
            <a:r>
              <a:rPr lang="en-US" sz="1600" b="1"/>
              <a:t>Gymnosperms</a:t>
            </a:r>
          </a:p>
          <a:p>
            <a:pPr algn="r" eaLnBrk="0" hangingPunct="0">
              <a:spcBef>
                <a:spcPct val="50000"/>
              </a:spcBef>
            </a:pPr>
            <a:endParaRPr lang="en-US" b="1"/>
          </a:p>
        </p:txBody>
      </p:sp>
      <p:sp>
        <p:nvSpPr>
          <p:cNvPr id="10254" name="Text Box 14"/>
          <p:cNvSpPr txBox="1">
            <a:spLocks noChangeArrowheads="1"/>
          </p:cNvSpPr>
          <p:nvPr/>
        </p:nvSpPr>
        <p:spPr bwMode="auto">
          <a:xfrm>
            <a:off x="5494338" y="2008188"/>
            <a:ext cx="2733675" cy="871537"/>
          </a:xfrm>
          <a:prstGeom prst="rect">
            <a:avLst/>
          </a:prstGeom>
          <a:noFill/>
          <a:ln w="9525">
            <a:noFill/>
            <a:miter lim="800000"/>
            <a:headEnd/>
            <a:tailEnd/>
          </a:ln>
          <a:effectLst/>
        </p:spPr>
        <p:txBody>
          <a:bodyPr>
            <a:spAutoFit/>
          </a:bodyPr>
          <a:lstStyle/>
          <a:p>
            <a:pPr eaLnBrk="0" hangingPunct="0">
              <a:lnSpc>
                <a:spcPct val="150000"/>
              </a:lnSpc>
              <a:spcBef>
                <a:spcPct val="50000"/>
              </a:spcBef>
            </a:pPr>
            <a:r>
              <a:rPr lang="en-US" sz="1600" b="1"/>
              <a:t>Angiosperms</a:t>
            </a:r>
          </a:p>
          <a:p>
            <a:pPr algn="r" eaLnBrk="0" hangingPunct="0">
              <a:spcBef>
                <a:spcPct val="50000"/>
              </a:spcBef>
            </a:pPr>
            <a:endParaRPr lang="en-US" b="1"/>
          </a:p>
        </p:txBody>
      </p:sp>
      <p:sp>
        <p:nvSpPr>
          <p:cNvPr id="10255" name="Text Box 15"/>
          <p:cNvSpPr txBox="1">
            <a:spLocks noChangeArrowheads="1"/>
          </p:cNvSpPr>
          <p:nvPr/>
        </p:nvSpPr>
        <p:spPr bwMode="auto">
          <a:xfrm>
            <a:off x="2759075" y="2487613"/>
            <a:ext cx="2708275" cy="2949575"/>
          </a:xfrm>
          <a:prstGeom prst="rect">
            <a:avLst/>
          </a:prstGeom>
          <a:noFill/>
          <a:ln w="9525">
            <a:noFill/>
            <a:miter lim="800000"/>
            <a:headEnd/>
            <a:tailEnd/>
          </a:ln>
          <a:effectLst/>
        </p:spPr>
        <p:txBody>
          <a:bodyPr>
            <a:spAutoFit/>
          </a:bodyPr>
          <a:lstStyle/>
          <a:p>
            <a:pPr eaLnBrk="0" hangingPunct="0">
              <a:spcBef>
                <a:spcPct val="50000"/>
              </a:spcBef>
            </a:pPr>
            <a:r>
              <a:rPr lang="en-US" sz="1600"/>
              <a:t>Bear their seeds on cones</a:t>
            </a:r>
            <a:br>
              <a:rPr lang="en-US" sz="1600"/>
            </a:br>
            <a:endParaRPr lang="en-US" sz="1600"/>
          </a:p>
          <a:p>
            <a:pPr eaLnBrk="0" hangingPunct="0">
              <a:spcBef>
                <a:spcPct val="50000"/>
              </a:spcBef>
            </a:pPr>
            <a:r>
              <a:rPr lang="en-US" sz="1600"/>
              <a:t>Can reproduce without water; male gametophytes are contained in pollen grains; fertilization occurs by pollination</a:t>
            </a:r>
          </a:p>
          <a:p>
            <a:pPr eaLnBrk="0" hangingPunct="0">
              <a:spcBef>
                <a:spcPct val="50000"/>
              </a:spcBef>
            </a:pPr>
            <a:r>
              <a:rPr lang="en-US" sz="1600"/>
              <a:t>Conifers, cycads, ginkgoes, gnetophytes</a:t>
            </a:r>
            <a:endParaRPr lang="en-US"/>
          </a:p>
          <a:p>
            <a:pPr algn="r" eaLnBrk="0" hangingPunct="0">
              <a:spcBef>
                <a:spcPct val="50000"/>
              </a:spcBef>
            </a:pPr>
            <a:endParaRPr lang="en-US" b="1"/>
          </a:p>
        </p:txBody>
      </p:sp>
      <p:sp>
        <p:nvSpPr>
          <p:cNvPr id="10256" name="Text Box 16"/>
          <p:cNvSpPr txBox="1">
            <a:spLocks noChangeArrowheads="1"/>
          </p:cNvSpPr>
          <p:nvPr/>
        </p:nvSpPr>
        <p:spPr bwMode="auto">
          <a:xfrm>
            <a:off x="5508625" y="2503488"/>
            <a:ext cx="2695575" cy="3194050"/>
          </a:xfrm>
          <a:prstGeom prst="rect">
            <a:avLst/>
          </a:prstGeom>
          <a:noFill/>
          <a:ln w="9525">
            <a:noFill/>
            <a:miter lim="800000"/>
            <a:headEnd/>
            <a:tailEnd/>
          </a:ln>
          <a:effectLst/>
        </p:spPr>
        <p:txBody>
          <a:bodyPr>
            <a:spAutoFit/>
          </a:bodyPr>
          <a:lstStyle/>
          <a:p>
            <a:pPr eaLnBrk="0" hangingPunct="0">
              <a:spcBef>
                <a:spcPct val="50000"/>
              </a:spcBef>
            </a:pPr>
            <a:r>
              <a:rPr lang="en-US" sz="1600"/>
              <a:t>Bear their seeds within flowers	</a:t>
            </a:r>
          </a:p>
          <a:p>
            <a:pPr eaLnBrk="0" hangingPunct="0">
              <a:spcBef>
                <a:spcPct val="50000"/>
              </a:spcBef>
            </a:pPr>
            <a:r>
              <a:rPr lang="en-US" sz="1600"/>
              <a:t>Can reproduce without water; male gametophytes are contained in pollen grains; fertilization occurs by pollination</a:t>
            </a:r>
          </a:p>
          <a:p>
            <a:pPr eaLnBrk="0" hangingPunct="0">
              <a:spcBef>
                <a:spcPct val="50000"/>
              </a:spcBef>
            </a:pPr>
            <a:r>
              <a:rPr lang="en-US" sz="1600"/>
              <a:t>Grasses, flowering trees and shrubs, wildflowers, cultivated flowers</a:t>
            </a:r>
          </a:p>
          <a:p>
            <a:pPr algn="r" eaLnBrk="0" hangingPunct="0">
              <a:spcBef>
                <a:spcPct val="50000"/>
              </a:spcBef>
            </a:pPr>
            <a:endParaRPr lang="en-US"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255"/>
                                        </p:tgtEl>
                                        <p:attrNameLst>
                                          <p:attrName>style.visibility</p:attrName>
                                        </p:attrNameLst>
                                      </p:cBhvr>
                                      <p:to>
                                        <p:strVal val="visible"/>
                                      </p:to>
                                    </p:set>
                                    <p:animEffect transition="in" filter="dissolve">
                                      <p:cBhvr>
                                        <p:cTn id="7" dur="500"/>
                                        <p:tgtEl>
                                          <p:spTgt spid="1025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256"/>
                                        </p:tgtEl>
                                        <p:attrNameLst>
                                          <p:attrName>style.visibility</p:attrName>
                                        </p:attrNameLst>
                                      </p:cBhvr>
                                      <p:to>
                                        <p:strVal val="visible"/>
                                      </p:to>
                                    </p:set>
                                    <p:animEffect transition="in" filter="dissolve">
                                      <p:cBhvr>
                                        <p:cTn id="12" dur="500"/>
                                        <p:tgtEl>
                                          <p:spTgt spid="10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5" grpId="0" autoUpdateAnimBg="0"/>
      <p:bldP spid="1025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Line 4"/>
          <p:cNvSpPr>
            <a:spLocks noChangeShapeType="1"/>
          </p:cNvSpPr>
          <p:nvPr/>
        </p:nvSpPr>
        <p:spPr bwMode="auto">
          <a:xfrm>
            <a:off x="4572000" y="1976438"/>
            <a:ext cx="0" cy="252412"/>
          </a:xfrm>
          <a:prstGeom prst="line">
            <a:avLst/>
          </a:prstGeom>
          <a:noFill/>
          <a:ln w="9525">
            <a:solidFill>
              <a:schemeClr val="tx1"/>
            </a:solidFill>
            <a:round/>
            <a:headEnd/>
            <a:tailEnd/>
          </a:ln>
          <a:effectLst/>
        </p:spPr>
        <p:txBody>
          <a:bodyPr/>
          <a:lstStyle/>
          <a:p>
            <a:endParaRPr lang="en-US"/>
          </a:p>
        </p:txBody>
      </p:sp>
      <p:sp>
        <p:nvSpPr>
          <p:cNvPr id="11269" name="Oval 5"/>
          <p:cNvSpPr>
            <a:spLocks noChangeArrowheads="1"/>
          </p:cNvSpPr>
          <p:nvPr/>
        </p:nvSpPr>
        <p:spPr bwMode="auto">
          <a:xfrm>
            <a:off x="3448050" y="1160463"/>
            <a:ext cx="2247900" cy="882650"/>
          </a:xfrm>
          <a:prstGeom prst="ellipse">
            <a:avLst/>
          </a:prstGeom>
          <a:solidFill>
            <a:srgbClr val="CCCCFF"/>
          </a:solidFill>
          <a:ln w="9525">
            <a:solidFill>
              <a:schemeClr val="tx1"/>
            </a:solidFill>
            <a:round/>
            <a:headEnd/>
            <a:tailEnd/>
          </a:ln>
          <a:effectLst/>
        </p:spPr>
        <p:txBody>
          <a:bodyPr wrap="none" anchor="ctr"/>
          <a:lstStyle/>
          <a:p>
            <a:pPr algn="ctr" eaLnBrk="0" hangingPunct="0"/>
            <a:endParaRPr lang="en-US" b="1"/>
          </a:p>
        </p:txBody>
      </p:sp>
      <p:sp>
        <p:nvSpPr>
          <p:cNvPr id="11270" name="Text Box 6"/>
          <p:cNvSpPr txBox="1">
            <a:spLocks noChangeArrowheads="1"/>
          </p:cNvSpPr>
          <p:nvPr/>
        </p:nvSpPr>
        <p:spPr bwMode="auto">
          <a:xfrm>
            <a:off x="3644900" y="2178050"/>
            <a:ext cx="1855788" cy="312738"/>
          </a:xfrm>
          <a:prstGeom prst="rect">
            <a:avLst/>
          </a:prstGeom>
          <a:noFill/>
          <a:ln w="9525">
            <a:noFill/>
            <a:miter lim="800000"/>
            <a:headEnd/>
            <a:tailEnd/>
          </a:ln>
          <a:effectLst/>
        </p:spPr>
        <p:txBody>
          <a:bodyPr wrap="none">
            <a:spAutoFit/>
          </a:bodyPr>
          <a:lstStyle/>
          <a:p>
            <a:pPr algn="ctr" eaLnBrk="0" hangingPunct="0">
              <a:lnSpc>
                <a:spcPct val="90000"/>
              </a:lnSpc>
            </a:pPr>
            <a:r>
              <a:rPr lang="en-US" sz="1600"/>
              <a:t>are categorized as</a:t>
            </a:r>
          </a:p>
        </p:txBody>
      </p:sp>
      <p:sp>
        <p:nvSpPr>
          <p:cNvPr id="11271" name="Line 7"/>
          <p:cNvSpPr>
            <a:spLocks noChangeShapeType="1"/>
          </p:cNvSpPr>
          <p:nvPr/>
        </p:nvSpPr>
        <p:spPr bwMode="auto">
          <a:xfrm>
            <a:off x="2286000" y="2714625"/>
            <a:ext cx="0" cy="371475"/>
          </a:xfrm>
          <a:prstGeom prst="line">
            <a:avLst/>
          </a:prstGeom>
          <a:noFill/>
          <a:ln w="9525">
            <a:solidFill>
              <a:schemeClr val="tx1"/>
            </a:solidFill>
            <a:round/>
            <a:headEnd/>
            <a:tailEnd type="triangle" w="med" len="med"/>
          </a:ln>
          <a:effectLst/>
        </p:spPr>
        <p:txBody>
          <a:bodyPr/>
          <a:lstStyle/>
          <a:p>
            <a:endParaRPr lang="en-US"/>
          </a:p>
        </p:txBody>
      </p:sp>
      <p:sp>
        <p:nvSpPr>
          <p:cNvPr id="11272" name="Line 8"/>
          <p:cNvSpPr>
            <a:spLocks noChangeShapeType="1"/>
          </p:cNvSpPr>
          <p:nvPr/>
        </p:nvSpPr>
        <p:spPr bwMode="auto">
          <a:xfrm>
            <a:off x="2286000" y="3778250"/>
            <a:ext cx="0" cy="252413"/>
          </a:xfrm>
          <a:prstGeom prst="line">
            <a:avLst/>
          </a:prstGeom>
          <a:noFill/>
          <a:ln w="9525">
            <a:solidFill>
              <a:schemeClr val="tx1"/>
            </a:solidFill>
            <a:round/>
            <a:headEnd/>
            <a:tailEnd/>
          </a:ln>
          <a:effectLst/>
        </p:spPr>
        <p:txBody>
          <a:bodyPr/>
          <a:lstStyle/>
          <a:p>
            <a:endParaRPr lang="en-US"/>
          </a:p>
        </p:txBody>
      </p:sp>
      <p:sp>
        <p:nvSpPr>
          <p:cNvPr id="11273" name="Oval 9"/>
          <p:cNvSpPr>
            <a:spLocks noChangeArrowheads="1"/>
          </p:cNvSpPr>
          <p:nvPr/>
        </p:nvSpPr>
        <p:spPr bwMode="auto">
          <a:xfrm>
            <a:off x="1397000" y="3067050"/>
            <a:ext cx="1778000" cy="698500"/>
          </a:xfrm>
          <a:prstGeom prst="ellipse">
            <a:avLst/>
          </a:prstGeom>
          <a:solidFill>
            <a:srgbClr val="CCCCFF"/>
          </a:solidFill>
          <a:ln w="9525">
            <a:solidFill>
              <a:schemeClr val="tx1"/>
            </a:solidFill>
            <a:round/>
            <a:headEnd/>
            <a:tailEnd/>
          </a:ln>
          <a:effectLst/>
        </p:spPr>
        <p:txBody>
          <a:bodyPr wrap="none" anchor="ctr"/>
          <a:lstStyle/>
          <a:p>
            <a:pPr algn="ctr" eaLnBrk="0" hangingPunct="0"/>
            <a:endParaRPr lang="en-US" sz="1600"/>
          </a:p>
        </p:txBody>
      </p:sp>
      <p:sp>
        <p:nvSpPr>
          <p:cNvPr id="11274" name="Text Box 10"/>
          <p:cNvSpPr txBox="1">
            <a:spLocks noChangeArrowheads="1"/>
          </p:cNvSpPr>
          <p:nvPr/>
        </p:nvSpPr>
        <p:spPr bwMode="auto">
          <a:xfrm>
            <a:off x="1477963" y="4005263"/>
            <a:ext cx="1628775" cy="533400"/>
          </a:xfrm>
          <a:prstGeom prst="rect">
            <a:avLst/>
          </a:prstGeom>
          <a:noFill/>
          <a:ln w="9525">
            <a:noFill/>
            <a:miter lim="800000"/>
            <a:headEnd/>
            <a:tailEnd/>
          </a:ln>
          <a:effectLst/>
        </p:spPr>
        <p:txBody>
          <a:bodyPr wrap="none">
            <a:spAutoFit/>
          </a:bodyPr>
          <a:lstStyle/>
          <a:p>
            <a:pPr algn="ctr" eaLnBrk="0" hangingPunct="0">
              <a:lnSpc>
                <a:spcPct val="90000"/>
              </a:lnSpc>
            </a:pPr>
            <a:r>
              <a:rPr lang="en-US" sz="1600"/>
              <a:t>that complete</a:t>
            </a:r>
            <a:br>
              <a:rPr lang="en-US" sz="1600"/>
            </a:br>
            <a:r>
              <a:rPr lang="en-US" sz="1600"/>
              <a:t>their life cycle in</a:t>
            </a:r>
          </a:p>
        </p:txBody>
      </p:sp>
      <p:sp>
        <p:nvSpPr>
          <p:cNvPr id="11275" name="Line 11"/>
          <p:cNvSpPr>
            <a:spLocks noChangeShapeType="1"/>
          </p:cNvSpPr>
          <p:nvPr/>
        </p:nvSpPr>
        <p:spPr bwMode="auto">
          <a:xfrm>
            <a:off x="2286000" y="4465638"/>
            <a:ext cx="0" cy="371475"/>
          </a:xfrm>
          <a:prstGeom prst="line">
            <a:avLst/>
          </a:prstGeom>
          <a:noFill/>
          <a:ln w="9525">
            <a:solidFill>
              <a:schemeClr val="tx1"/>
            </a:solidFill>
            <a:round/>
            <a:headEnd/>
            <a:tailEnd type="triangle" w="med" len="med"/>
          </a:ln>
          <a:effectLst/>
        </p:spPr>
        <p:txBody>
          <a:bodyPr/>
          <a:lstStyle/>
          <a:p>
            <a:endParaRPr lang="en-US"/>
          </a:p>
        </p:txBody>
      </p:sp>
      <p:sp>
        <p:nvSpPr>
          <p:cNvPr id="11276" name="Oval 12"/>
          <p:cNvSpPr>
            <a:spLocks noChangeArrowheads="1"/>
          </p:cNvSpPr>
          <p:nvPr/>
        </p:nvSpPr>
        <p:spPr bwMode="auto">
          <a:xfrm>
            <a:off x="1397000" y="4818063"/>
            <a:ext cx="1778000" cy="698500"/>
          </a:xfrm>
          <a:prstGeom prst="ellipse">
            <a:avLst/>
          </a:prstGeom>
          <a:solidFill>
            <a:srgbClr val="CCCCFF"/>
          </a:solidFill>
          <a:ln w="9525">
            <a:solidFill>
              <a:schemeClr val="tx1"/>
            </a:solidFill>
            <a:round/>
            <a:headEnd/>
            <a:tailEnd/>
          </a:ln>
          <a:effectLst/>
        </p:spPr>
        <p:txBody>
          <a:bodyPr wrap="none" anchor="ctr"/>
          <a:lstStyle/>
          <a:p>
            <a:pPr algn="ctr" eaLnBrk="0" hangingPunct="0"/>
            <a:endParaRPr lang="en-US" sz="1600"/>
          </a:p>
        </p:txBody>
      </p:sp>
      <p:sp>
        <p:nvSpPr>
          <p:cNvPr id="11277" name="Line 13"/>
          <p:cNvSpPr>
            <a:spLocks noChangeShapeType="1"/>
          </p:cNvSpPr>
          <p:nvPr/>
        </p:nvSpPr>
        <p:spPr bwMode="auto">
          <a:xfrm>
            <a:off x="4572000" y="2487613"/>
            <a:ext cx="0" cy="598487"/>
          </a:xfrm>
          <a:prstGeom prst="line">
            <a:avLst/>
          </a:prstGeom>
          <a:noFill/>
          <a:ln w="9525">
            <a:solidFill>
              <a:schemeClr val="tx1"/>
            </a:solidFill>
            <a:round/>
            <a:headEnd/>
            <a:tailEnd type="triangle" w="med" len="med"/>
          </a:ln>
          <a:effectLst/>
        </p:spPr>
        <p:txBody>
          <a:bodyPr/>
          <a:lstStyle/>
          <a:p>
            <a:endParaRPr lang="en-US"/>
          </a:p>
        </p:txBody>
      </p:sp>
      <p:sp>
        <p:nvSpPr>
          <p:cNvPr id="11278" name="Line 14"/>
          <p:cNvSpPr>
            <a:spLocks noChangeShapeType="1"/>
          </p:cNvSpPr>
          <p:nvPr/>
        </p:nvSpPr>
        <p:spPr bwMode="auto">
          <a:xfrm>
            <a:off x="4572000" y="3790950"/>
            <a:ext cx="0" cy="252413"/>
          </a:xfrm>
          <a:prstGeom prst="line">
            <a:avLst/>
          </a:prstGeom>
          <a:noFill/>
          <a:ln w="9525">
            <a:solidFill>
              <a:schemeClr val="tx1"/>
            </a:solidFill>
            <a:round/>
            <a:headEnd/>
            <a:tailEnd/>
          </a:ln>
          <a:effectLst/>
        </p:spPr>
        <p:txBody>
          <a:bodyPr/>
          <a:lstStyle/>
          <a:p>
            <a:endParaRPr lang="en-US"/>
          </a:p>
        </p:txBody>
      </p:sp>
      <p:sp>
        <p:nvSpPr>
          <p:cNvPr id="11279" name="Oval 15"/>
          <p:cNvSpPr>
            <a:spLocks noChangeArrowheads="1"/>
          </p:cNvSpPr>
          <p:nvPr/>
        </p:nvSpPr>
        <p:spPr bwMode="auto">
          <a:xfrm>
            <a:off x="3683000" y="3079750"/>
            <a:ext cx="1778000" cy="698500"/>
          </a:xfrm>
          <a:prstGeom prst="ellipse">
            <a:avLst/>
          </a:prstGeom>
          <a:solidFill>
            <a:srgbClr val="CCCCFF"/>
          </a:solidFill>
          <a:ln w="9525">
            <a:solidFill>
              <a:schemeClr val="tx1"/>
            </a:solidFill>
            <a:round/>
            <a:headEnd/>
            <a:tailEnd/>
          </a:ln>
          <a:effectLst/>
        </p:spPr>
        <p:txBody>
          <a:bodyPr wrap="none" anchor="ctr"/>
          <a:lstStyle/>
          <a:p>
            <a:pPr algn="ctr" eaLnBrk="0" hangingPunct="0"/>
            <a:endParaRPr lang="en-US" sz="1600"/>
          </a:p>
        </p:txBody>
      </p:sp>
      <p:sp>
        <p:nvSpPr>
          <p:cNvPr id="11280" name="Text Box 16"/>
          <p:cNvSpPr txBox="1">
            <a:spLocks noChangeArrowheads="1"/>
          </p:cNvSpPr>
          <p:nvPr/>
        </p:nvSpPr>
        <p:spPr bwMode="auto">
          <a:xfrm>
            <a:off x="3763963" y="3992563"/>
            <a:ext cx="1628775" cy="533400"/>
          </a:xfrm>
          <a:prstGeom prst="rect">
            <a:avLst/>
          </a:prstGeom>
          <a:noFill/>
          <a:ln w="9525">
            <a:noFill/>
            <a:miter lim="800000"/>
            <a:headEnd/>
            <a:tailEnd/>
          </a:ln>
          <a:effectLst/>
        </p:spPr>
        <p:txBody>
          <a:bodyPr wrap="none">
            <a:spAutoFit/>
          </a:bodyPr>
          <a:lstStyle/>
          <a:p>
            <a:pPr algn="ctr" eaLnBrk="0" hangingPunct="0">
              <a:lnSpc>
                <a:spcPct val="90000"/>
              </a:lnSpc>
            </a:pPr>
            <a:r>
              <a:rPr lang="en-US" sz="1600"/>
              <a:t>that complete</a:t>
            </a:r>
            <a:br>
              <a:rPr lang="en-US" sz="1600"/>
            </a:br>
            <a:r>
              <a:rPr lang="en-US" sz="1600"/>
              <a:t>their life cycle in</a:t>
            </a:r>
          </a:p>
        </p:txBody>
      </p:sp>
      <p:sp>
        <p:nvSpPr>
          <p:cNvPr id="11281" name="Line 17"/>
          <p:cNvSpPr>
            <a:spLocks noChangeShapeType="1"/>
          </p:cNvSpPr>
          <p:nvPr/>
        </p:nvSpPr>
        <p:spPr bwMode="auto">
          <a:xfrm>
            <a:off x="4572000" y="4478338"/>
            <a:ext cx="0" cy="371475"/>
          </a:xfrm>
          <a:prstGeom prst="line">
            <a:avLst/>
          </a:prstGeom>
          <a:noFill/>
          <a:ln w="9525">
            <a:solidFill>
              <a:schemeClr val="tx1"/>
            </a:solidFill>
            <a:round/>
            <a:headEnd/>
            <a:tailEnd type="triangle" w="med" len="med"/>
          </a:ln>
          <a:effectLst/>
        </p:spPr>
        <p:txBody>
          <a:bodyPr/>
          <a:lstStyle/>
          <a:p>
            <a:endParaRPr lang="en-US"/>
          </a:p>
        </p:txBody>
      </p:sp>
      <p:sp>
        <p:nvSpPr>
          <p:cNvPr id="11282" name="Oval 18"/>
          <p:cNvSpPr>
            <a:spLocks noChangeArrowheads="1"/>
          </p:cNvSpPr>
          <p:nvPr/>
        </p:nvSpPr>
        <p:spPr bwMode="auto">
          <a:xfrm>
            <a:off x="3683000" y="4830763"/>
            <a:ext cx="1778000" cy="698500"/>
          </a:xfrm>
          <a:prstGeom prst="ellipse">
            <a:avLst/>
          </a:prstGeom>
          <a:solidFill>
            <a:srgbClr val="CCCCFF"/>
          </a:solidFill>
          <a:ln w="9525">
            <a:solidFill>
              <a:schemeClr val="tx1"/>
            </a:solidFill>
            <a:round/>
            <a:headEnd/>
            <a:tailEnd/>
          </a:ln>
          <a:effectLst/>
        </p:spPr>
        <p:txBody>
          <a:bodyPr wrap="none" anchor="ctr"/>
          <a:lstStyle/>
          <a:p>
            <a:pPr algn="ctr" eaLnBrk="0" hangingPunct="0"/>
            <a:endParaRPr lang="en-US" sz="1600"/>
          </a:p>
        </p:txBody>
      </p:sp>
      <p:sp>
        <p:nvSpPr>
          <p:cNvPr id="11283" name="Line 19"/>
          <p:cNvSpPr>
            <a:spLocks noChangeShapeType="1"/>
          </p:cNvSpPr>
          <p:nvPr/>
        </p:nvSpPr>
        <p:spPr bwMode="auto">
          <a:xfrm>
            <a:off x="6858000" y="2714625"/>
            <a:ext cx="0" cy="371475"/>
          </a:xfrm>
          <a:prstGeom prst="line">
            <a:avLst/>
          </a:prstGeom>
          <a:noFill/>
          <a:ln w="9525">
            <a:solidFill>
              <a:schemeClr val="tx1"/>
            </a:solidFill>
            <a:round/>
            <a:headEnd/>
            <a:tailEnd type="triangle" w="med" len="med"/>
          </a:ln>
          <a:effectLst/>
        </p:spPr>
        <p:txBody>
          <a:bodyPr/>
          <a:lstStyle/>
          <a:p>
            <a:endParaRPr lang="en-US"/>
          </a:p>
        </p:txBody>
      </p:sp>
      <p:sp>
        <p:nvSpPr>
          <p:cNvPr id="11284" name="Line 20"/>
          <p:cNvSpPr>
            <a:spLocks noChangeShapeType="1"/>
          </p:cNvSpPr>
          <p:nvPr/>
        </p:nvSpPr>
        <p:spPr bwMode="auto">
          <a:xfrm>
            <a:off x="6858000" y="3778250"/>
            <a:ext cx="0" cy="252413"/>
          </a:xfrm>
          <a:prstGeom prst="line">
            <a:avLst/>
          </a:prstGeom>
          <a:noFill/>
          <a:ln w="9525">
            <a:solidFill>
              <a:schemeClr val="tx1"/>
            </a:solidFill>
            <a:round/>
            <a:headEnd/>
            <a:tailEnd/>
          </a:ln>
          <a:effectLst/>
        </p:spPr>
        <p:txBody>
          <a:bodyPr/>
          <a:lstStyle/>
          <a:p>
            <a:endParaRPr lang="en-US"/>
          </a:p>
        </p:txBody>
      </p:sp>
      <p:sp>
        <p:nvSpPr>
          <p:cNvPr id="11285" name="Oval 21"/>
          <p:cNvSpPr>
            <a:spLocks noChangeArrowheads="1"/>
          </p:cNvSpPr>
          <p:nvPr/>
        </p:nvSpPr>
        <p:spPr bwMode="auto">
          <a:xfrm>
            <a:off x="5969000" y="3067050"/>
            <a:ext cx="1778000" cy="698500"/>
          </a:xfrm>
          <a:prstGeom prst="ellipse">
            <a:avLst/>
          </a:prstGeom>
          <a:solidFill>
            <a:srgbClr val="CCCCFF"/>
          </a:solidFill>
          <a:ln w="9525">
            <a:solidFill>
              <a:schemeClr val="tx1"/>
            </a:solidFill>
            <a:round/>
            <a:headEnd/>
            <a:tailEnd/>
          </a:ln>
          <a:effectLst/>
        </p:spPr>
        <p:txBody>
          <a:bodyPr wrap="none" anchor="ctr"/>
          <a:lstStyle/>
          <a:p>
            <a:pPr algn="ctr" eaLnBrk="0" hangingPunct="0"/>
            <a:endParaRPr lang="en-US" sz="1600"/>
          </a:p>
        </p:txBody>
      </p:sp>
      <p:sp>
        <p:nvSpPr>
          <p:cNvPr id="11286" name="Text Box 22"/>
          <p:cNvSpPr txBox="1">
            <a:spLocks noChangeArrowheads="1"/>
          </p:cNvSpPr>
          <p:nvPr/>
        </p:nvSpPr>
        <p:spPr bwMode="auto">
          <a:xfrm>
            <a:off x="6049963" y="3967163"/>
            <a:ext cx="1628775" cy="533400"/>
          </a:xfrm>
          <a:prstGeom prst="rect">
            <a:avLst/>
          </a:prstGeom>
          <a:noFill/>
          <a:ln w="9525">
            <a:noFill/>
            <a:miter lim="800000"/>
            <a:headEnd/>
            <a:tailEnd/>
          </a:ln>
          <a:effectLst/>
        </p:spPr>
        <p:txBody>
          <a:bodyPr wrap="none">
            <a:spAutoFit/>
          </a:bodyPr>
          <a:lstStyle/>
          <a:p>
            <a:pPr algn="ctr" eaLnBrk="0" hangingPunct="0">
              <a:lnSpc>
                <a:spcPct val="90000"/>
              </a:lnSpc>
            </a:pPr>
            <a:r>
              <a:rPr lang="en-US" sz="1600"/>
              <a:t>that complete</a:t>
            </a:r>
            <a:br>
              <a:rPr lang="en-US" sz="1600"/>
            </a:br>
            <a:r>
              <a:rPr lang="en-US" sz="1600"/>
              <a:t>their life cycle in</a:t>
            </a:r>
          </a:p>
        </p:txBody>
      </p:sp>
      <p:sp>
        <p:nvSpPr>
          <p:cNvPr id="11287" name="Line 23"/>
          <p:cNvSpPr>
            <a:spLocks noChangeShapeType="1"/>
          </p:cNvSpPr>
          <p:nvPr/>
        </p:nvSpPr>
        <p:spPr bwMode="auto">
          <a:xfrm>
            <a:off x="6858000" y="4465638"/>
            <a:ext cx="0" cy="371475"/>
          </a:xfrm>
          <a:prstGeom prst="line">
            <a:avLst/>
          </a:prstGeom>
          <a:noFill/>
          <a:ln w="9525">
            <a:solidFill>
              <a:schemeClr val="tx1"/>
            </a:solidFill>
            <a:round/>
            <a:headEnd/>
            <a:tailEnd type="triangle" w="med" len="med"/>
          </a:ln>
          <a:effectLst/>
        </p:spPr>
        <p:txBody>
          <a:bodyPr/>
          <a:lstStyle/>
          <a:p>
            <a:endParaRPr lang="en-US"/>
          </a:p>
        </p:txBody>
      </p:sp>
      <p:sp>
        <p:nvSpPr>
          <p:cNvPr id="11288" name="Oval 24"/>
          <p:cNvSpPr>
            <a:spLocks noChangeArrowheads="1"/>
          </p:cNvSpPr>
          <p:nvPr/>
        </p:nvSpPr>
        <p:spPr bwMode="auto">
          <a:xfrm>
            <a:off x="5969000" y="4818063"/>
            <a:ext cx="1778000" cy="698500"/>
          </a:xfrm>
          <a:prstGeom prst="ellipse">
            <a:avLst/>
          </a:prstGeom>
          <a:solidFill>
            <a:srgbClr val="CCCCFF"/>
          </a:solidFill>
          <a:ln w="9525">
            <a:solidFill>
              <a:schemeClr val="tx1"/>
            </a:solidFill>
            <a:round/>
            <a:headEnd/>
            <a:tailEnd/>
          </a:ln>
          <a:effectLst/>
        </p:spPr>
        <p:txBody>
          <a:bodyPr wrap="none" anchor="ctr"/>
          <a:lstStyle/>
          <a:p>
            <a:pPr algn="ctr" eaLnBrk="0" hangingPunct="0"/>
            <a:endParaRPr lang="en-US" sz="1600"/>
          </a:p>
        </p:txBody>
      </p:sp>
      <p:sp>
        <p:nvSpPr>
          <p:cNvPr id="11289" name="Line 25"/>
          <p:cNvSpPr>
            <a:spLocks noChangeShapeType="1"/>
          </p:cNvSpPr>
          <p:nvPr/>
        </p:nvSpPr>
        <p:spPr bwMode="auto">
          <a:xfrm>
            <a:off x="2279650" y="2714625"/>
            <a:ext cx="4572000" cy="0"/>
          </a:xfrm>
          <a:prstGeom prst="line">
            <a:avLst/>
          </a:prstGeom>
          <a:noFill/>
          <a:ln w="9525">
            <a:solidFill>
              <a:schemeClr val="tx1"/>
            </a:solidFill>
            <a:round/>
            <a:headEnd/>
            <a:tailEnd/>
          </a:ln>
          <a:effectLst/>
        </p:spPr>
        <p:txBody>
          <a:bodyPr/>
          <a:lstStyle/>
          <a:p>
            <a:endParaRPr lang="en-US"/>
          </a:p>
        </p:txBody>
      </p:sp>
      <p:sp>
        <p:nvSpPr>
          <p:cNvPr id="11291" name="Rectangle 27"/>
          <p:cNvSpPr>
            <a:spLocks noChangeArrowheads="1"/>
          </p:cNvSpPr>
          <p:nvPr/>
        </p:nvSpPr>
        <p:spPr bwMode="auto">
          <a:xfrm>
            <a:off x="2590800" y="231775"/>
            <a:ext cx="5105400" cy="396875"/>
          </a:xfrm>
          <a:prstGeom prst="rect">
            <a:avLst/>
          </a:prstGeom>
          <a:noFill/>
          <a:ln w="9525">
            <a:noFill/>
            <a:miter lim="800000"/>
            <a:headEnd/>
            <a:tailEnd/>
          </a:ln>
          <a:effectLst/>
        </p:spPr>
        <p:txBody>
          <a:bodyPr anchor="ctr"/>
          <a:lstStyle/>
          <a:p>
            <a:pPr algn="ctr"/>
            <a:r>
              <a:rPr lang="en-US" sz="4400">
                <a:solidFill>
                  <a:schemeClr val="tx2"/>
                </a:solidFill>
              </a:rPr>
              <a:t>Concept Map</a:t>
            </a:r>
          </a:p>
        </p:txBody>
      </p:sp>
      <p:sp>
        <p:nvSpPr>
          <p:cNvPr id="11292" name="Oval 28"/>
          <p:cNvSpPr>
            <a:spLocks noChangeArrowheads="1"/>
          </p:cNvSpPr>
          <p:nvPr/>
        </p:nvSpPr>
        <p:spPr bwMode="auto">
          <a:xfrm>
            <a:off x="3484563" y="1169988"/>
            <a:ext cx="2247900" cy="882650"/>
          </a:xfrm>
          <a:prstGeom prst="ellipse">
            <a:avLst/>
          </a:prstGeom>
          <a:noFill/>
          <a:ln w="9525">
            <a:noFill/>
            <a:round/>
            <a:headEnd/>
            <a:tailEnd/>
          </a:ln>
          <a:effectLst/>
        </p:spPr>
        <p:txBody>
          <a:bodyPr wrap="none" lIns="0" tIns="0" rIns="0" bIns="0" anchor="ctr"/>
          <a:lstStyle/>
          <a:p>
            <a:pPr algn="ctr" eaLnBrk="0" hangingPunct="0"/>
            <a:r>
              <a:rPr lang="en-US" b="1"/>
              <a:t>Plants</a:t>
            </a:r>
          </a:p>
        </p:txBody>
      </p:sp>
      <p:grpSp>
        <p:nvGrpSpPr>
          <p:cNvPr id="11293" name="Group 29"/>
          <p:cNvGrpSpPr>
            <a:grpSpLocks/>
          </p:cNvGrpSpPr>
          <p:nvPr/>
        </p:nvGrpSpPr>
        <p:grpSpPr bwMode="auto">
          <a:xfrm>
            <a:off x="1433513" y="3076575"/>
            <a:ext cx="6350000" cy="711200"/>
            <a:chOff x="903" y="1938"/>
            <a:chExt cx="4000" cy="448"/>
          </a:xfrm>
        </p:grpSpPr>
        <p:sp>
          <p:nvSpPr>
            <p:cNvPr id="11294" name="Oval 30"/>
            <p:cNvSpPr>
              <a:spLocks noChangeArrowheads="1"/>
            </p:cNvSpPr>
            <p:nvPr/>
          </p:nvSpPr>
          <p:spPr bwMode="auto">
            <a:xfrm>
              <a:off x="903" y="1938"/>
              <a:ext cx="1120" cy="440"/>
            </a:xfrm>
            <a:prstGeom prst="ellipse">
              <a:avLst/>
            </a:prstGeom>
            <a:noFill/>
            <a:ln w="9525">
              <a:noFill/>
              <a:round/>
              <a:headEnd/>
              <a:tailEnd/>
            </a:ln>
            <a:effectLst/>
          </p:spPr>
          <p:txBody>
            <a:bodyPr wrap="none" lIns="0" tIns="0" rIns="0" bIns="0" anchor="ctr"/>
            <a:lstStyle/>
            <a:p>
              <a:pPr algn="ctr" eaLnBrk="0" hangingPunct="0"/>
              <a:r>
                <a:rPr lang="en-US" sz="1600"/>
                <a:t>Annuals</a:t>
              </a:r>
            </a:p>
          </p:txBody>
        </p:sp>
        <p:sp>
          <p:nvSpPr>
            <p:cNvPr id="11295" name="Oval 31"/>
            <p:cNvSpPr>
              <a:spLocks noChangeArrowheads="1"/>
            </p:cNvSpPr>
            <p:nvPr/>
          </p:nvSpPr>
          <p:spPr bwMode="auto">
            <a:xfrm>
              <a:off x="2343" y="1946"/>
              <a:ext cx="1120" cy="440"/>
            </a:xfrm>
            <a:prstGeom prst="ellipse">
              <a:avLst/>
            </a:prstGeom>
            <a:noFill/>
            <a:ln w="9525">
              <a:noFill/>
              <a:round/>
              <a:headEnd/>
              <a:tailEnd/>
            </a:ln>
            <a:effectLst/>
          </p:spPr>
          <p:txBody>
            <a:bodyPr wrap="none" lIns="0" tIns="0" rIns="0" bIns="0" anchor="ctr"/>
            <a:lstStyle/>
            <a:p>
              <a:pPr algn="ctr" eaLnBrk="0" hangingPunct="0"/>
              <a:r>
                <a:rPr lang="en-US" sz="1600"/>
                <a:t>Biennials</a:t>
              </a:r>
            </a:p>
          </p:txBody>
        </p:sp>
        <p:sp>
          <p:nvSpPr>
            <p:cNvPr id="11296" name="Oval 32"/>
            <p:cNvSpPr>
              <a:spLocks noChangeArrowheads="1"/>
            </p:cNvSpPr>
            <p:nvPr/>
          </p:nvSpPr>
          <p:spPr bwMode="auto">
            <a:xfrm>
              <a:off x="3783" y="1938"/>
              <a:ext cx="1120" cy="440"/>
            </a:xfrm>
            <a:prstGeom prst="ellipse">
              <a:avLst/>
            </a:prstGeom>
            <a:noFill/>
            <a:ln w="9525">
              <a:noFill/>
              <a:round/>
              <a:headEnd/>
              <a:tailEnd/>
            </a:ln>
            <a:effectLst/>
          </p:spPr>
          <p:txBody>
            <a:bodyPr wrap="none" lIns="0" tIns="0" rIns="0" bIns="0" anchor="ctr"/>
            <a:lstStyle/>
            <a:p>
              <a:pPr algn="ctr" eaLnBrk="0" hangingPunct="0"/>
              <a:r>
                <a:rPr lang="en-US" sz="1600"/>
                <a:t>Perennials</a:t>
              </a:r>
            </a:p>
          </p:txBody>
        </p:sp>
      </p:grpSp>
      <p:grpSp>
        <p:nvGrpSpPr>
          <p:cNvPr id="11297" name="Group 33"/>
          <p:cNvGrpSpPr>
            <a:grpSpLocks/>
          </p:cNvGrpSpPr>
          <p:nvPr/>
        </p:nvGrpSpPr>
        <p:grpSpPr bwMode="auto">
          <a:xfrm>
            <a:off x="1433513" y="4827588"/>
            <a:ext cx="6350000" cy="711200"/>
            <a:chOff x="903" y="3041"/>
            <a:chExt cx="4000" cy="448"/>
          </a:xfrm>
        </p:grpSpPr>
        <p:sp>
          <p:nvSpPr>
            <p:cNvPr id="11298" name="Oval 34"/>
            <p:cNvSpPr>
              <a:spLocks noChangeArrowheads="1"/>
            </p:cNvSpPr>
            <p:nvPr/>
          </p:nvSpPr>
          <p:spPr bwMode="auto">
            <a:xfrm>
              <a:off x="903" y="3041"/>
              <a:ext cx="1120" cy="440"/>
            </a:xfrm>
            <a:prstGeom prst="ellipse">
              <a:avLst/>
            </a:prstGeom>
            <a:noFill/>
            <a:ln w="9525">
              <a:noFill/>
              <a:round/>
              <a:headEnd/>
              <a:tailEnd/>
            </a:ln>
            <a:effectLst/>
          </p:spPr>
          <p:txBody>
            <a:bodyPr wrap="none" lIns="0" tIns="0" rIns="0" bIns="0" anchor="ctr"/>
            <a:lstStyle/>
            <a:p>
              <a:pPr algn="ctr" eaLnBrk="0" hangingPunct="0"/>
              <a:r>
                <a:rPr lang="en-US" sz="1600"/>
                <a:t>1 growing</a:t>
              </a:r>
              <a:br>
                <a:rPr lang="en-US" sz="1600"/>
              </a:br>
              <a:r>
                <a:rPr lang="en-US" sz="1600"/>
                <a:t>season</a:t>
              </a:r>
            </a:p>
          </p:txBody>
        </p:sp>
        <p:sp>
          <p:nvSpPr>
            <p:cNvPr id="11299" name="Oval 35"/>
            <p:cNvSpPr>
              <a:spLocks noChangeArrowheads="1"/>
            </p:cNvSpPr>
            <p:nvPr/>
          </p:nvSpPr>
          <p:spPr bwMode="auto">
            <a:xfrm>
              <a:off x="2343" y="3049"/>
              <a:ext cx="1120" cy="440"/>
            </a:xfrm>
            <a:prstGeom prst="ellipse">
              <a:avLst/>
            </a:prstGeom>
            <a:noFill/>
            <a:ln w="9525">
              <a:noFill/>
              <a:round/>
              <a:headEnd/>
              <a:tailEnd/>
            </a:ln>
            <a:effectLst/>
          </p:spPr>
          <p:txBody>
            <a:bodyPr wrap="none" lIns="0" tIns="0" rIns="0" bIns="0" anchor="ctr"/>
            <a:lstStyle/>
            <a:p>
              <a:pPr algn="ctr" eaLnBrk="0" hangingPunct="0"/>
              <a:r>
                <a:rPr lang="en-US" sz="1600"/>
                <a:t>2 years</a:t>
              </a:r>
            </a:p>
          </p:txBody>
        </p:sp>
        <p:sp>
          <p:nvSpPr>
            <p:cNvPr id="11300" name="Oval 36"/>
            <p:cNvSpPr>
              <a:spLocks noChangeArrowheads="1"/>
            </p:cNvSpPr>
            <p:nvPr/>
          </p:nvSpPr>
          <p:spPr bwMode="auto">
            <a:xfrm>
              <a:off x="3783" y="3041"/>
              <a:ext cx="1120" cy="440"/>
            </a:xfrm>
            <a:prstGeom prst="ellipse">
              <a:avLst/>
            </a:prstGeom>
            <a:noFill/>
            <a:ln w="9525">
              <a:noFill/>
              <a:round/>
              <a:headEnd/>
              <a:tailEnd/>
            </a:ln>
            <a:effectLst/>
          </p:spPr>
          <p:txBody>
            <a:bodyPr wrap="none" lIns="0" tIns="0" rIns="0" bIns="0" anchor="ctr"/>
            <a:lstStyle/>
            <a:p>
              <a:pPr algn="ctr" eaLnBrk="0" hangingPunct="0"/>
              <a:r>
                <a:rPr lang="en-US" sz="1600"/>
                <a:t>More than</a:t>
              </a:r>
              <a:br>
                <a:rPr lang="en-US" sz="1600"/>
              </a:br>
              <a:r>
                <a:rPr lang="en-US" sz="1600"/>
                <a:t>2 years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293"/>
                                        </p:tgtEl>
                                        <p:attrNameLst>
                                          <p:attrName>style.visibility</p:attrName>
                                        </p:attrNameLst>
                                      </p:cBhvr>
                                      <p:to>
                                        <p:strVal val="visible"/>
                                      </p:to>
                                    </p:set>
                                    <p:animEffect transition="in" filter="dissolve">
                                      <p:cBhvr>
                                        <p:cTn id="7" dur="500"/>
                                        <p:tgtEl>
                                          <p:spTgt spid="1129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11297"/>
                                        </p:tgtEl>
                                        <p:attrNameLst>
                                          <p:attrName>style.visibility</p:attrName>
                                        </p:attrNameLst>
                                      </p:cBhvr>
                                      <p:to>
                                        <p:strVal val="visible"/>
                                      </p:to>
                                    </p:set>
                                    <p:animEffect transition="in" filter="dissolve">
                                      <p:cBhvr>
                                        <p:cTn id="12" dur="500"/>
                                        <p:tgtEl>
                                          <p:spTgt spid="112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bio_ch22_6189"/>
          <p:cNvPicPr>
            <a:picLocks noChangeAspect="1" noChangeArrowheads="1"/>
          </p:cNvPicPr>
          <p:nvPr/>
        </p:nvPicPr>
        <p:blipFill>
          <a:blip r:embed="rId2" cstate="print"/>
          <a:srcRect/>
          <a:stretch>
            <a:fillRect/>
          </a:stretch>
        </p:blipFill>
        <p:spPr bwMode="auto">
          <a:xfrm>
            <a:off x="2047875" y="1444625"/>
            <a:ext cx="5045075" cy="4283075"/>
          </a:xfrm>
          <a:prstGeom prst="rect">
            <a:avLst/>
          </a:prstGeom>
          <a:noFill/>
        </p:spPr>
      </p:pic>
      <p:sp>
        <p:nvSpPr>
          <p:cNvPr id="12293" name="Text Box 5"/>
          <p:cNvSpPr txBox="1">
            <a:spLocks noChangeArrowheads="1"/>
          </p:cNvSpPr>
          <p:nvPr/>
        </p:nvSpPr>
        <p:spPr bwMode="auto">
          <a:xfrm>
            <a:off x="3121025" y="1466850"/>
            <a:ext cx="1852613" cy="274638"/>
          </a:xfrm>
          <a:prstGeom prst="rect">
            <a:avLst/>
          </a:prstGeom>
          <a:noFill/>
          <a:ln w="9525">
            <a:noFill/>
            <a:miter lim="800000"/>
            <a:headEnd/>
            <a:tailEnd/>
          </a:ln>
          <a:effectLst/>
        </p:spPr>
        <p:txBody>
          <a:bodyPr>
            <a:spAutoFit/>
          </a:bodyPr>
          <a:lstStyle/>
          <a:p>
            <a:pPr algn="ctr" eaLnBrk="0" hangingPunct="0"/>
            <a:r>
              <a:rPr lang="en-US" sz="1200" b="1"/>
              <a:t>Monocots</a:t>
            </a:r>
          </a:p>
        </p:txBody>
      </p:sp>
      <p:sp>
        <p:nvSpPr>
          <p:cNvPr id="12294" name="Text Box 6"/>
          <p:cNvSpPr txBox="1">
            <a:spLocks noChangeArrowheads="1"/>
          </p:cNvSpPr>
          <p:nvPr/>
        </p:nvSpPr>
        <p:spPr bwMode="auto">
          <a:xfrm>
            <a:off x="5143500" y="1466850"/>
            <a:ext cx="1851025" cy="274638"/>
          </a:xfrm>
          <a:prstGeom prst="rect">
            <a:avLst/>
          </a:prstGeom>
          <a:noFill/>
          <a:ln w="9525">
            <a:noFill/>
            <a:miter lim="800000"/>
            <a:headEnd/>
            <a:tailEnd/>
          </a:ln>
          <a:effectLst/>
        </p:spPr>
        <p:txBody>
          <a:bodyPr>
            <a:spAutoFit/>
          </a:bodyPr>
          <a:lstStyle/>
          <a:p>
            <a:pPr algn="ctr" eaLnBrk="0" hangingPunct="0"/>
            <a:r>
              <a:rPr lang="en-US" sz="1200" b="1"/>
              <a:t>Dicots</a:t>
            </a:r>
          </a:p>
        </p:txBody>
      </p:sp>
      <p:sp>
        <p:nvSpPr>
          <p:cNvPr id="12295" name="Text Box 7"/>
          <p:cNvSpPr txBox="1">
            <a:spLocks noChangeArrowheads="1"/>
          </p:cNvSpPr>
          <p:nvPr/>
        </p:nvSpPr>
        <p:spPr bwMode="auto">
          <a:xfrm>
            <a:off x="2097088" y="1966913"/>
            <a:ext cx="912812" cy="274637"/>
          </a:xfrm>
          <a:prstGeom prst="rect">
            <a:avLst/>
          </a:prstGeom>
          <a:noFill/>
          <a:ln w="9525">
            <a:noFill/>
            <a:miter lim="800000"/>
            <a:headEnd/>
            <a:tailEnd/>
          </a:ln>
          <a:effectLst/>
        </p:spPr>
        <p:txBody>
          <a:bodyPr>
            <a:spAutoFit/>
          </a:bodyPr>
          <a:lstStyle/>
          <a:p>
            <a:pPr eaLnBrk="0" hangingPunct="0"/>
            <a:r>
              <a:rPr lang="en-US" sz="1200" b="1"/>
              <a:t>Seeds</a:t>
            </a:r>
          </a:p>
        </p:txBody>
      </p:sp>
      <p:sp>
        <p:nvSpPr>
          <p:cNvPr id="12296" name="Text Box 8"/>
          <p:cNvSpPr txBox="1">
            <a:spLocks noChangeArrowheads="1"/>
          </p:cNvSpPr>
          <p:nvPr/>
        </p:nvSpPr>
        <p:spPr bwMode="auto">
          <a:xfrm>
            <a:off x="2097088" y="2751138"/>
            <a:ext cx="912812" cy="274637"/>
          </a:xfrm>
          <a:prstGeom prst="rect">
            <a:avLst/>
          </a:prstGeom>
          <a:noFill/>
          <a:ln w="9525">
            <a:noFill/>
            <a:miter lim="800000"/>
            <a:headEnd/>
            <a:tailEnd/>
          </a:ln>
          <a:effectLst/>
        </p:spPr>
        <p:txBody>
          <a:bodyPr>
            <a:spAutoFit/>
          </a:bodyPr>
          <a:lstStyle/>
          <a:p>
            <a:pPr eaLnBrk="0" hangingPunct="0"/>
            <a:r>
              <a:rPr lang="en-US" sz="1200" b="1"/>
              <a:t>Leaves</a:t>
            </a:r>
          </a:p>
        </p:txBody>
      </p:sp>
      <p:sp>
        <p:nvSpPr>
          <p:cNvPr id="12297" name="Text Box 9"/>
          <p:cNvSpPr txBox="1">
            <a:spLocks noChangeArrowheads="1"/>
          </p:cNvSpPr>
          <p:nvPr/>
        </p:nvSpPr>
        <p:spPr bwMode="auto">
          <a:xfrm>
            <a:off x="2097088" y="3535363"/>
            <a:ext cx="912812" cy="274637"/>
          </a:xfrm>
          <a:prstGeom prst="rect">
            <a:avLst/>
          </a:prstGeom>
          <a:noFill/>
          <a:ln w="9525">
            <a:noFill/>
            <a:miter lim="800000"/>
            <a:headEnd/>
            <a:tailEnd/>
          </a:ln>
          <a:effectLst/>
        </p:spPr>
        <p:txBody>
          <a:bodyPr>
            <a:spAutoFit/>
          </a:bodyPr>
          <a:lstStyle/>
          <a:p>
            <a:pPr eaLnBrk="0" hangingPunct="0"/>
            <a:r>
              <a:rPr lang="en-US" sz="1200" b="1"/>
              <a:t>Flowers</a:t>
            </a:r>
          </a:p>
        </p:txBody>
      </p:sp>
      <p:sp>
        <p:nvSpPr>
          <p:cNvPr id="12298" name="Text Box 10"/>
          <p:cNvSpPr txBox="1">
            <a:spLocks noChangeArrowheads="1"/>
          </p:cNvSpPr>
          <p:nvPr/>
        </p:nvSpPr>
        <p:spPr bwMode="auto">
          <a:xfrm>
            <a:off x="2097088" y="4297363"/>
            <a:ext cx="912812" cy="274637"/>
          </a:xfrm>
          <a:prstGeom prst="rect">
            <a:avLst/>
          </a:prstGeom>
          <a:noFill/>
          <a:ln w="9525">
            <a:noFill/>
            <a:miter lim="800000"/>
            <a:headEnd/>
            <a:tailEnd/>
          </a:ln>
          <a:effectLst/>
        </p:spPr>
        <p:txBody>
          <a:bodyPr>
            <a:spAutoFit/>
          </a:bodyPr>
          <a:lstStyle/>
          <a:p>
            <a:pPr eaLnBrk="0" hangingPunct="0"/>
            <a:r>
              <a:rPr lang="en-US" sz="1200" b="1"/>
              <a:t>Stems</a:t>
            </a:r>
          </a:p>
        </p:txBody>
      </p:sp>
      <p:sp>
        <p:nvSpPr>
          <p:cNvPr id="12299" name="Text Box 11"/>
          <p:cNvSpPr txBox="1">
            <a:spLocks noChangeArrowheads="1"/>
          </p:cNvSpPr>
          <p:nvPr/>
        </p:nvSpPr>
        <p:spPr bwMode="auto">
          <a:xfrm>
            <a:off x="2097088" y="5070475"/>
            <a:ext cx="912812" cy="274638"/>
          </a:xfrm>
          <a:prstGeom prst="rect">
            <a:avLst/>
          </a:prstGeom>
          <a:noFill/>
          <a:ln w="9525">
            <a:noFill/>
            <a:miter lim="800000"/>
            <a:headEnd/>
            <a:tailEnd/>
          </a:ln>
          <a:effectLst/>
        </p:spPr>
        <p:txBody>
          <a:bodyPr>
            <a:spAutoFit/>
          </a:bodyPr>
          <a:lstStyle/>
          <a:p>
            <a:pPr eaLnBrk="0" hangingPunct="0"/>
            <a:r>
              <a:rPr lang="en-US" sz="1200" b="1"/>
              <a:t>Roots</a:t>
            </a:r>
          </a:p>
        </p:txBody>
      </p:sp>
      <p:grpSp>
        <p:nvGrpSpPr>
          <p:cNvPr id="12300" name="Group 12"/>
          <p:cNvGrpSpPr>
            <a:grpSpLocks/>
          </p:cNvGrpSpPr>
          <p:nvPr/>
        </p:nvGrpSpPr>
        <p:grpSpPr bwMode="auto">
          <a:xfrm>
            <a:off x="3022600" y="1892300"/>
            <a:ext cx="1474788" cy="3452813"/>
            <a:chOff x="1904" y="1192"/>
            <a:chExt cx="929" cy="2175"/>
          </a:xfrm>
        </p:grpSpPr>
        <p:sp>
          <p:nvSpPr>
            <p:cNvPr id="12301" name="Text Box 13"/>
            <p:cNvSpPr txBox="1">
              <a:spLocks noChangeArrowheads="1"/>
            </p:cNvSpPr>
            <p:nvPr/>
          </p:nvSpPr>
          <p:spPr bwMode="auto">
            <a:xfrm>
              <a:off x="1904" y="1192"/>
              <a:ext cx="575" cy="288"/>
            </a:xfrm>
            <a:prstGeom prst="rect">
              <a:avLst/>
            </a:prstGeom>
            <a:noFill/>
            <a:ln w="9525">
              <a:noFill/>
              <a:miter lim="800000"/>
              <a:headEnd/>
              <a:tailEnd/>
            </a:ln>
            <a:effectLst/>
          </p:spPr>
          <p:txBody>
            <a:bodyPr>
              <a:spAutoFit/>
            </a:bodyPr>
            <a:lstStyle/>
            <a:p>
              <a:pPr eaLnBrk="0" hangingPunct="0"/>
              <a:r>
                <a:rPr lang="en-US" sz="1200"/>
                <a:t>Single cotyledon</a:t>
              </a:r>
            </a:p>
          </p:txBody>
        </p:sp>
        <p:sp>
          <p:nvSpPr>
            <p:cNvPr id="12302" name="Text Box 14"/>
            <p:cNvSpPr txBox="1">
              <a:spLocks noChangeArrowheads="1"/>
            </p:cNvSpPr>
            <p:nvPr/>
          </p:nvSpPr>
          <p:spPr bwMode="auto">
            <a:xfrm>
              <a:off x="1904" y="1687"/>
              <a:ext cx="575" cy="288"/>
            </a:xfrm>
            <a:prstGeom prst="rect">
              <a:avLst/>
            </a:prstGeom>
            <a:noFill/>
            <a:ln w="9525">
              <a:noFill/>
              <a:miter lim="800000"/>
              <a:headEnd/>
              <a:tailEnd/>
            </a:ln>
            <a:effectLst/>
          </p:spPr>
          <p:txBody>
            <a:bodyPr>
              <a:spAutoFit/>
            </a:bodyPr>
            <a:lstStyle/>
            <a:p>
              <a:pPr eaLnBrk="0" hangingPunct="0"/>
              <a:r>
                <a:rPr lang="en-US" sz="1200"/>
                <a:t>Parallel veins</a:t>
              </a:r>
            </a:p>
          </p:txBody>
        </p:sp>
        <p:sp>
          <p:nvSpPr>
            <p:cNvPr id="12303" name="Text Box 15"/>
            <p:cNvSpPr txBox="1">
              <a:spLocks noChangeArrowheads="1"/>
            </p:cNvSpPr>
            <p:nvPr/>
          </p:nvSpPr>
          <p:spPr bwMode="auto">
            <a:xfrm>
              <a:off x="1904" y="2074"/>
              <a:ext cx="748" cy="403"/>
            </a:xfrm>
            <a:prstGeom prst="rect">
              <a:avLst/>
            </a:prstGeom>
            <a:noFill/>
            <a:ln w="9525">
              <a:noFill/>
              <a:miter lim="800000"/>
              <a:headEnd/>
              <a:tailEnd/>
            </a:ln>
            <a:effectLst/>
          </p:spPr>
          <p:txBody>
            <a:bodyPr>
              <a:spAutoFit/>
            </a:bodyPr>
            <a:lstStyle/>
            <a:p>
              <a:pPr eaLnBrk="0" hangingPunct="0"/>
              <a:r>
                <a:rPr lang="en-US" sz="1200"/>
                <a:t>Floral parts often in multiples of 3</a:t>
              </a:r>
            </a:p>
          </p:txBody>
        </p:sp>
        <p:sp>
          <p:nvSpPr>
            <p:cNvPr id="12304" name="Text Box 16"/>
            <p:cNvSpPr txBox="1">
              <a:spLocks noChangeArrowheads="1"/>
            </p:cNvSpPr>
            <p:nvPr/>
          </p:nvSpPr>
          <p:spPr bwMode="auto">
            <a:xfrm>
              <a:off x="1904" y="2518"/>
              <a:ext cx="929" cy="518"/>
            </a:xfrm>
            <a:prstGeom prst="rect">
              <a:avLst/>
            </a:prstGeom>
            <a:noFill/>
            <a:ln w="9525">
              <a:noFill/>
              <a:miter lim="800000"/>
              <a:headEnd/>
              <a:tailEnd/>
            </a:ln>
            <a:effectLst/>
          </p:spPr>
          <p:txBody>
            <a:bodyPr>
              <a:spAutoFit/>
            </a:bodyPr>
            <a:lstStyle/>
            <a:p>
              <a:pPr eaLnBrk="0" hangingPunct="0"/>
              <a:r>
                <a:rPr lang="en-US" sz="1200"/>
                <a:t>Vascular</a:t>
              </a:r>
              <a:br>
                <a:rPr lang="en-US" sz="1200"/>
              </a:br>
              <a:r>
                <a:rPr lang="en-US" sz="1200"/>
                <a:t>bundles</a:t>
              </a:r>
              <a:br>
                <a:rPr lang="en-US" sz="1200"/>
              </a:br>
              <a:r>
                <a:rPr lang="en-US" sz="1200"/>
                <a:t>scattered throughout stem</a:t>
              </a:r>
            </a:p>
          </p:txBody>
        </p:sp>
        <p:sp>
          <p:nvSpPr>
            <p:cNvPr id="12305" name="Text Box 17"/>
            <p:cNvSpPr txBox="1">
              <a:spLocks noChangeArrowheads="1"/>
            </p:cNvSpPr>
            <p:nvPr/>
          </p:nvSpPr>
          <p:spPr bwMode="auto">
            <a:xfrm>
              <a:off x="1904" y="3194"/>
              <a:ext cx="677" cy="173"/>
            </a:xfrm>
            <a:prstGeom prst="rect">
              <a:avLst/>
            </a:prstGeom>
            <a:noFill/>
            <a:ln w="9525">
              <a:noFill/>
              <a:miter lim="800000"/>
              <a:headEnd/>
              <a:tailEnd/>
            </a:ln>
            <a:effectLst/>
          </p:spPr>
          <p:txBody>
            <a:bodyPr>
              <a:spAutoFit/>
            </a:bodyPr>
            <a:lstStyle/>
            <a:p>
              <a:pPr eaLnBrk="0" hangingPunct="0"/>
              <a:r>
                <a:rPr lang="en-US" sz="1200"/>
                <a:t>Fibrous roots</a:t>
              </a:r>
            </a:p>
          </p:txBody>
        </p:sp>
      </p:grpSp>
      <p:grpSp>
        <p:nvGrpSpPr>
          <p:cNvPr id="12306" name="Group 18"/>
          <p:cNvGrpSpPr>
            <a:grpSpLocks/>
          </p:cNvGrpSpPr>
          <p:nvPr/>
        </p:nvGrpSpPr>
        <p:grpSpPr bwMode="auto">
          <a:xfrm>
            <a:off x="5024438" y="1892300"/>
            <a:ext cx="1474787" cy="3452813"/>
            <a:chOff x="3165" y="1192"/>
            <a:chExt cx="929" cy="2175"/>
          </a:xfrm>
        </p:grpSpPr>
        <p:sp>
          <p:nvSpPr>
            <p:cNvPr id="12307" name="Text Box 19"/>
            <p:cNvSpPr txBox="1">
              <a:spLocks noChangeArrowheads="1"/>
            </p:cNvSpPr>
            <p:nvPr/>
          </p:nvSpPr>
          <p:spPr bwMode="auto">
            <a:xfrm>
              <a:off x="3165" y="1192"/>
              <a:ext cx="576" cy="288"/>
            </a:xfrm>
            <a:prstGeom prst="rect">
              <a:avLst/>
            </a:prstGeom>
            <a:noFill/>
            <a:ln w="9525">
              <a:noFill/>
              <a:miter lim="800000"/>
              <a:headEnd/>
              <a:tailEnd/>
            </a:ln>
            <a:effectLst/>
          </p:spPr>
          <p:txBody>
            <a:bodyPr>
              <a:spAutoFit/>
            </a:bodyPr>
            <a:lstStyle/>
            <a:p>
              <a:pPr eaLnBrk="0" hangingPunct="0"/>
              <a:r>
                <a:rPr lang="en-US" sz="1200"/>
                <a:t>Two cotyledons</a:t>
              </a:r>
            </a:p>
          </p:txBody>
        </p:sp>
        <p:sp>
          <p:nvSpPr>
            <p:cNvPr id="12308" name="Text Box 20"/>
            <p:cNvSpPr txBox="1">
              <a:spLocks noChangeArrowheads="1"/>
            </p:cNvSpPr>
            <p:nvPr/>
          </p:nvSpPr>
          <p:spPr bwMode="auto">
            <a:xfrm>
              <a:off x="3165" y="1687"/>
              <a:ext cx="576" cy="288"/>
            </a:xfrm>
            <a:prstGeom prst="rect">
              <a:avLst/>
            </a:prstGeom>
            <a:noFill/>
            <a:ln w="9525">
              <a:noFill/>
              <a:miter lim="800000"/>
              <a:headEnd/>
              <a:tailEnd/>
            </a:ln>
            <a:effectLst/>
          </p:spPr>
          <p:txBody>
            <a:bodyPr>
              <a:spAutoFit/>
            </a:bodyPr>
            <a:lstStyle/>
            <a:p>
              <a:pPr eaLnBrk="0" hangingPunct="0"/>
              <a:r>
                <a:rPr lang="en-US" sz="1200"/>
                <a:t>Branched veins</a:t>
              </a:r>
            </a:p>
          </p:txBody>
        </p:sp>
        <p:sp>
          <p:nvSpPr>
            <p:cNvPr id="12309" name="Text Box 21"/>
            <p:cNvSpPr txBox="1">
              <a:spLocks noChangeArrowheads="1"/>
            </p:cNvSpPr>
            <p:nvPr/>
          </p:nvSpPr>
          <p:spPr bwMode="auto">
            <a:xfrm>
              <a:off x="3165" y="2074"/>
              <a:ext cx="878" cy="403"/>
            </a:xfrm>
            <a:prstGeom prst="rect">
              <a:avLst/>
            </a:prstGeom>
            <a:noFill/>
            <a:ln w="9525">
              <a:noFill/>
              <a:miter lim="800000"/>
              <a:headEnd/>
              <a:tailEnd/>
            </a:ln>
            <a:effectLst/>
          </p:spPr>
          <p:txBody>
            <a:bodyPr>
              <a:spAutoFit/>
            </a:bodyPr>
            <a:lstStyle/>
            <a:p>
              <a:pPr eaLnBrk="0" hangingPunct="0"/>
              <a:r>
                <a:rPr lang="en-US" sz="1200"/>
                <a:t>Floral parts often in multiples</a:t>
              </a:r>
              <a:br>
                <a:rPr lang="en-US" sz="1200"/>
              </a:br>
              <a:r>
                <a:rPr lang="en-US" sz="1200"/>
                <a:t>of 4 or 5</a:t>
              </a:r>
            </a:p>
          </p:txBody>
        </p:sp>
        <p:sp>
          <p:nvSpPr>
            <p:cNvPr id="12310" name="Text Box 22"/>
            <p:cNvSpPr txBox="1">
              <a:spLocks noChangeArrowheads="1"/>
            </p:cNvSpPr>
            <p:nvPr/>
          </p:nvSpPr>
          <p:spPr bwMode="auto">
            <a:xfrm>
              <a:off x="3165" y="2518"/>
              <a:ext cx="929" cy="518"/>
            </a:xfrm>
            <a:prstGeom prst="rect">
              <a:avLst/>
            </a:prstGeom>
            <a:noFill/>
            <a:ln w="9525">
              <a:noFill/>
              <a:miter lim="800000"/>
              <a:headEnd/>
              <a:tailEnd/>
            </a:ln>
            <a:effectLst/>
          </p:spPr>
          <p:txBody>
            <a:bodyPr>
              <a:spAutoFit/>
            </a:bodyPr>
            <a:lstStyle/>
            <a:p>
              <a:pPr eaLnBrk="0" hangingPunct="0"/>
              <a:r>
                <a:rPr lang="en-US" sz="1200"/>
                <a:t>Vascular</a:t>
              </a:r>
              <a:br>
                <a:rPr lang="en-US" sz="1200"/>
              </a:br>
              <a:r>
                <a:rPr lang="en-US" sz="1200"/>
                <a:t>bundles</a:t>
              </a:r>
              <a:br>
                <a:rPr lang="en-US" sz="1200"/>
              </a:br>
              <a:r>
                <a:rPr lang="en-US" sz="1200"/>
                <a:t>arranged in</a:t>
              </a:r>
              <a:br>
                <a:rPr lang="en-US" sz="1200"/>
              </a:br>
              <a:r>
                <a:rPr lang="en-US" sz="1200"/>
                <a:t>a ring</a:t>
              </a:r>
            </a:p>
          </p:txBody>
        </p:sp>
        <p:sp>
          <p:nvSpPr>
            <p:cNvPr id="12311" name="Text Box 23"/>
            <p:cNvSpPr txBox="1">
              <a:spLocks noChangeArrowheads="1"/>
            </p:cNvSpPr>
            <p:nvPr/>
          </p:nvSpPr>
          <p:spPr bwMode="auto">
            <a:xfrm>
              <a:off x="3165" y="3194"/>
              <a:ext cx="677" cy="173"/>
            </a:xfrm>
            <a:prstGeom prst="rect">
              <a:avLst/>
            </a:prstGeom>
            <a:noFill/>
            <a:ln w="9525">
              <a:noFill/>
              <a:miter lim="800000"/>
              <a:headEnd/>
              <a:tailEnd/>
            </a:ln>
            <a:effectLst/>
          </p:spPr>
          <p:txBody>
            <a:bodyPr>
              <a:spAutoFit/>
            </a:bodyPr>
            <a:lstStyle/>
            <a:p>
              <a:pPr eaLnBrk="0" hangingPunct="0"/>
              <a:r>
                <a:rPr lang="en-US" sz="1200"/>
                <a:t>Taproot</a:t>
              </a:r>
            </a:p>
          </p:txBody>
        </p:sp>
      </p:grpSp>
      <p:sp>
        <p:nvSpPr>
          <p:cNvPr id="12313" name="Rectangle 25"/>
          <p:cNvSpPr>
            <a:spLocks noChangeArrowheads="1"/>
          </p:cNvSpPr>
          <p:nvPr/>
        </p:nvSpPr>
        <p:spPr bwMode="auto">
          <a:xfrm>
            <a:off x="685800" y="257175"/>
            <a:ext cx="7239000" cy="885825"/>
          </a:xfrm>
          <a:prstGeom prst="rect">
            <a:avLst/>
          </a:prstGeom>
          <a:noFill/>
          <a:ln w="9525">
            <a:noFill/>
            <a:miter lim="800000"/>
            <a:headEnd/>
            <a:tailEnd/>
          </a:ln>
          <a:effectLst/>
        </p:spPr>
        <p:txBody>
          <a:bodyPr anchor="ctr"/>
          <a:lstStyle/>
          <a:p>
            <a:pPr algn="ctr">
              <a:lnSpc>
                <a:spcPct val="90000"/>
              </a:lnSpc>
            </a:pPr>
            <a:r>
              <a:rPr lang="en-US" sz="4400">
                <a:solidFill>
                  <a:schemeClr val="tx2"/>
                </a:solidFill>
              </a:rPr>
              <a:t>	Comparison of</a:t>
            </a:r>
            <a:br>
              <a:rPr lang="en-US" sz="4400">
                <a:solidFill>
                  <a:schemeClr val="tx2"/>
                </a:solidFill>
              </a:rPr>
            </a:br>
            <a:r>
              <a:rPr lang="en-US" sz="4400">
                <a:solidFill>
                  <a:schemeClr val="tx2"/>
                </a:solidFill>
              </a:rPr>
              <a:t>Monocots and Dicots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2300"/>
                                        </p:tgtEl>
                                        <p:attrNameLst>
                                          <p:attrName>style.visibility</p:attrName>
                                        </p:attrNameLst>
                                      </p:cBhvr>
                                      <p:to>
                                        <p:strVal val="visible"/>
                                      </p:to>
                                    </p:set>
                                    <p:animEffect transition="in" filter="dissolve">
                                      <p:cBhvr>
                                        <p:cTn id="7" dur="500"/>
                                        <p:tgtEl>
                                          <p:spTgt spid="12300"/>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2306"/>
                                        </p:tgtEl>
                                        <p:attrNameLst>
                                          <p:attrName>style.visibility</p:attrName>
                                        </p:attrNameLst>
                                      </p:cBhvr>
                                      <p:to>
                                        <p:strVal val="visible"/>
                                      </p:to>
                                    </p:set>
                                    <p:animEffect transition="in" filter="dissolve">
                                      <p:cBhvr>
                                        <p:cTn id="11" dur="500"/>
                                        <p:tgtEl>
                                          <p:spTgt spid="12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497</TotalTime>
  <Words>1002</Words>
  <Application>Microsoft Office PowerPoint</Application>
  <PresentationFormat>On-screen Show (4:3)</PresentationFormat>
  <Paragraphs>321</Paragraphs>
  <Slides>33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33</vt:i4>
      </vt:variant>
    </vt:vector>
  </HeadingPairs>
  <TitlesOfParts>
    <vt:vector size="38" baseType="lpstr">
      <vt:lpstr>Arial</vt:lpstr>
      <vt:lpstr>Times</vt:lpstr>
      <vt:lpstr>Monotype Sorts</vt:lpstr>
      <vt:lpstr>Wingdings</vt:lpstr>
      <vt:lpstr>Default Design</vt:lpstr>
      <vt:lpstr>Kingdom: Plantae</vt:lpstr>
      <vt:lpstr>What is a plant?</vt:lpstr>
      <vt:lpstr>Life Cycle of Plants</vt:lpstr>
      <vt:lpstr>What plants need to survive?</vt:lpstr>
      <vt:lpstr>Groups of Bryophytes</vt:lpstr>
      <vt:lpstr>Seedless Vascular Plants</vt:lpstr>
      <vt:lpstr>Seed Plants</vt:lpstr>
      <vt:lpstr>Slide 8</vt:lpstr>
      <vt:lpstr>Slide 9</vt:lpstr>
      <vt:lpstr>Slide 10</vt:lpstr>
      <vt:lpstr>Plant Tissue Systems</vt:lpstr>
      <vt:lpstr>Plant Growth</vt:lpstr>
      <vt:lpstr>Roots</vt:lpstr>
      <vt:lpstr>Function and Types of Roots</vt:lpstr>
      <vt:lpstr>Leaf Structure</vt:lpstr>
      <vt:lpstr>Leaf Function</vt:lpstr>
      <vt:lpstr>Transpiration</vt:lpstr>
      <vt:lpstr>Sugar Movement in Plants</vt:lpstr>
      <vt:lpstr>Reproduction with Cones</vt:lpstr>
      <vt:lpstr>Reproduction with Flowers</vt:lpstr>
      <vt:lpstr>Slide 21</vt:lpstr>
      <vt:lpstr>Slide 22</vt:lpstr>
      <vt:lpstr>Seed Dispersal</vt:lpstr>
      <vt:lpstr>Seed Germination</vt:lpstr>
      <vt:lpstr>Plant Hormones</vt:lpstr>
      <vt:lpstr>Auxin and phototropism</vt:lpstr>
      <vt:lpstr>Auxin and Gravitropism</vt:lpstr>
      <vt:lpstr>Slide 28</vt:lpstr>
      <vt:lpstr>Auxin-like Weed Killers</vt:lpstr>
      <vt:lpstr>Plant Reponses</vt:lpstr>
      <vt:lpstr>Photoperiodism</vt:lpstr>
      <vt:lpstr>Winter Dormancy</vt:lpstr>
      <vt:lpstr>Adaptations</vt:lpstr>
    </vt:vector>
  </TitlesOfParts>
  <Company>Perquimans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Kingdom: Plantae</dc:title>
  <dc:creator>Perquimans County Schools</dc:creator>
  <cp:lastModifiedBy>Perquimans High School</cp:lastModifiedBy>
  <cp:revision>11</cp:revision>
  <dcterms:created xsi:type="dcterms:W3CDTF">2008-05-12T13:54:48Z</dcterms:created>
  <dcterms:modified xsi:type="dcterms:W3CDTF">2010-12-10T14:49:38Z</dcterms:modified>
</cp:coreProperties>
</file>